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2"/>
  </p:notesMasterIdLst>
  <p:handoutMasterIdLst>
    <p:handoutMasterId r:id="rId33"/>
  </p:handoutMasterIdLst>
  <p:sldIdLst>
    <p:sldId id="327" r:id="rId2"/>
    <p:sldId id="341" r:id="rId3"/>
    <p:sldId id="330" r:id="rId4"/>
    <p:sldId id="271" r:id="rId5"/>
    <p:sldId id="331" r:id="rId6"/>
    <p:sldId id="306" r:id="rId7"/>
    <p:sldId id="291" r:id="rId8"/>
    <p:sldId id="332" r:id="rId9"/>
    <p:sldId id="333" r:id="rId10"/>
    <p:sldId id="312" r:id="rId11"/>
    <p:sldId id="334" r:id="rId12"/>
    <p:sldId id="335" r:id="rId13"/>
    <p:sldId id="336" r:id="rId14"/>
    <p:sldId id="314" r:id="rId15"/>
    <p:sldId id="315" r:id="rId16"/>
    <p:sldId id="258" r:id="rId17"/>
    <p:sldId id="316" r:id="rId18"/>
    <p:sldId id="317" r:id="rId19"/>
    <p:sldId id="318" r:id="rId20"/>
    <p:sldId id="261" r:id="rId21"/>
    <p:sldId id="322" r:id="rId22"/>
    <p:sldId id="323" r:id="rId23"/>
    <p:sldId id="324" r:id="rId24"/>
    <p:sldId id="325" r:id="rId25"/>
    <p:sldId id="326" r:id="rId26"/>
    <p:sldId id="283" r:id="rId27"/>
    <p:sldId id="337" r:id="rId28"/>
    <p:sldId id="338" r:id="rId29"/>
    <p:sldId id="339" r:id="rId30"/>
    <p:sldId id="340" r:id="rId31"/>
  </p:sldIdLst>
  <p:sldSz cx="9144000" cy="5143500" type="screen16x9"/>
  <p:notesSz cx="7099300" cy="10234613"/>
  <p:custDataLst>
    <p:tags r:id="rId34"/>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CC00"/>
    <a:srgbClr val="FF9999"/>
    <a:srgbClr val="CC0000"/>
    <a:srgbClr val="008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81671" autoAdjust="0"/>
  </p:normalViewPr>
  <p:slideViewPr>
    <p:cSldViewPr>
      <p:cViewPr varScale="1">
        <p:scale>
          <a:sx n="79" d="100"/>
          <a:sy n="79" d="100"/>
        </p:scale>
        <p:origin x="-906" y="-84"/>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xmlns=""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xmlns=""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these? C3PO,</a:t>
            </a:r>
            <a:r>
              <a:rPr lang="en-US" baseline="0" dirty="0" smtClean="0"/>
              <a:t> what does he do?  Essentially </a:t>
            </a:r>
            <a:r>
              <a:rPr lang="en-US" baseline="0" dirty="0" err="1" smtClean="0"/>
              <a:t>google</a:t>
            </a:r>
            <a:r>
              <a:rPr lang="en-US" baseline="0" dirty="0" smtClean="0"/>
              <a:t> translate, (but with anxiety disorder!)</a:t>
            </a:r>
          </a:p>
          <a:p>
            <a:r>
              <a:rPr lang="en-US" baseline="0" dirty="0" err="1" smtClean="0"/>
              <a:t>Smal</a:t>
            </a:r>
            <a:r>
              <a:rPr lang="en-US" baseline="0" dirty="0" smtClean="0"/>
              <a:t> guy? R2D2 – what does he do, yeah, not so sure</a:t>
            </a:r>
          </a:p>
          <a:p>
            <a:endParaRPr lang="en-US" baseline="0" dirty="0" smtClean="0"/>
          </a:p>
          <a:p>
            <a:r>
              <a:rPr lang="en-US" baseline="0" dirty="0" smtClean="0"/>
              <a:t>Things got darker: machines come back from the future – to kill us!</a:t>
            </a:r>
          </a:p>
          <a:p>
            <a:endParaRPr lang="en-US" baseline="0" dirty="0" smtClean="0"/>
          </a:p>
          <a:p>
            <a:r>
              <a:rPr lang="en-US" baseline="0" dirty="0" smtClean="0"/>
              <a:t>90’s : software is scary</a:t>
            </a:r>
          </a:p>
          <a:p>
            <a:endParaRPr lang="en-US" baseline="0" dirty="0" smtClean="0"/>
          </a:p>
          <a:p>
            <a:r>
              <a:rPr lang="en-US" baseline="0" dirty="0" smtClean="0"/>
              <a:t>Basic fear about what technology might do ?</a:t>
            </a:r>
          </a:p>
          <a:p>
            <a:endParaRPr lang="en-US" baseline="0" dirty="0" smtClean="0"/>
          </a:p>
          <a:p>
            <a:r>
              <a:rPr lang="en-US" baseline="0" dirty="0" smtClean="0"/>
              <a:t>What if we can’t even tell technology apart from ourselves?</a:t>
            </a:r>
          </a:p>
          <a:p>
            <a:endParaRPr lang="en-US" baseline="0" dirty="0" smtClean="0"/>
          </a:p>
          <a:p>
            <a:r>
              <a:rPr lang="en-US" baseline="0" dirty="0" smtClean="0"/>
              <a:t>OR maybe it’ll look really different and snarky</a:t>
            </a:r>
          </a:p>
          <a:p>
            <a:endParaRPr lang="en-US" baseline="0" dirty="0" smtClean="0"/>
          </a:p>
          <a:p>
            <a:r>
              <a:rPr lang="en-US" baseline="0" dirty="0" smtClean="0"/>
              <a:t>Some exceptions like wall-E, positive view of technology (but maybe not of us humans!)</a:t>
            </a:r>
          </a:p>
          <a:p>
            <a:endParaRPr lang="en-US" baseline="0" dirty="0" smtClean="0"/>
          </a:p>
          <a:p>
            <a:r>
              <a:rPr lang="en-US" baseline="0" dirty="0" smtClean="0"/>
              <a:t>But mostly a worry</a:t>
            </a:r>
          </a:p>
          <a:p>
            <a:endParaRPr lang="en-US" baseline="0" dirty="0" smtClean="0"/>
          </a:p>
          <a:p>
            <a:endParaRPr lang="en-US" baseline="0" dirty="0" smtClean="0"/>
          </a:p>
          <a:p>
            <a:r>
              <a:rPr lang="en-US" baseline="0" dirty="0" smtClean="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a:t>
            </a:fld>
            <a:endParaRPr lang="en-US"/>
          </a:p>
        </p:txBody>
      </p:sp>
    </p:spTree>
    <p:extLst>
      <p:ext uri="{BB962C8B-B14F-4D97-AF65-F5344CB8AC3E}">
        <p14:creationId xmlns:p14="http://schemas.microsoft.com/office/powerpoint/2010/main" xmlns="" val="2771033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Kasparov</a:t>
            </a:r>
            <a:r>
              <a:rPr lang="en-US" baseline="0" dirty="0" smtClean="0"/>
              <a:t> comment probably says more about humans than about computers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extLst>
      <p:ext uri="{BB962C8B-B14F-4D97-AF65-F5344CB8AC3E}">
        <p14:creationId xmlns:p14="http://schemas.microsoft.com/office/powerpoint/2010/main" xmlns="" val="2701876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smtClean="0">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L1D2 = </a:t>
            </a:r>
          </a:p>
          <a:p>
            <a:endParaRPr lang="en-US" dirty="0" smtClean="0"/>
          </a:p>
          <a:p>
            <a:r>
              <a:rPr lang="en-US" dirty="0" smtClean="0"/>
              <a:t>python</a:t>
            </a:r>
            <a:r>
              <a:rPr lang="en-US" baseline="0" dirty="0" smtClean="0"/>
              <a:t> </a:t>
            </a:r>
            <a:r>
              <a:rPr lang="en-US" baseline="0" dirty="0" err="1" smtClean="0"/>
              <a:t>demos.py</a:t>
            </a:r>
            <a:endParaRPr lang="en-US" baseline="0" dirty="0" smtClean="0"/>
          </a:p>
          <a:p>
            <a:endParaRPr lang="en-US" baseline="0" dirty="0" smtClean="0"/>
          </a:p>
          <a:p>
            <a:pPr marL="171450" indent="-171450">
              <a:buFont typeface="Wingdings" charset="0"/>
              <a:buChar char="à"/>
            </a:pPr>
            <a:r>
              <a:rPr lang="en-US" baseline="0" dirty="0" smtClean="0">
                <a:sym typeface="Wingdings"/>
              </a:rPr>
              <a:t>Select Lecture 1  select demo 2</a:t>
            </a:r>
          </a:p>
          <a:p>
            <a:pPr marL="171450" indent="-171450">
              <a:buFont typeface="Wingdings" charset="0"/>
              <a:buChar char="à"/>
            </a:pPr>
            <a:endParaRPr lang="en-US" baseline="0" smtClean="0">
              <a:sym typeface="Wingdings"/>
            </a:endParaRPr>
          </a:p>
          <a:p>
            <a:pPr marL="0" indent="0">
              <a:buFont typeface="Wingdings" charset="0"/>
              <a:buNone/>
            </a:pP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xmlns="" val="2661432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 left: Think</a:t>
            </a:r>
            <a:r>
              <a:rPr lang="en-US" baseline="0" dirty="0" smtClean="0"/>
              <a:t> like people --- cognitive science, neuroscience</a:t>
            </a:r>
          </a:p>
          <a:p>
            <a:endParaRPr lang="en-US" baseline="0" dirty="0" smtClean="0"/>
          </a:p>
          <a:p>
            <a:r>
              <a:rPr lang="en-US" baseline="0" dirty="0" smtClean="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smtClean="0"/>
          </a:p>
          <a:p>
            <a:r>
              <a:rPr lang="en-US" baseline="0" dirty="0" smtClean="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xmlns="" val="2400215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smtClean="0">
                <a:latin typeface="Lucida Grande" charset="0"/>
                <a:ea typeface="Lucida Grande" charset="0"/>
                <a:cs typeface="Lucida Grande" charset="0"/>
                <a:sym typeface="Lucida Grande" charset="0"/>
              </a:rPr>
              <a:t>Example of utilities.  10 for A, 1 for each Friday with friends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xmlns="" val="3003292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machines video --- interviews from back when computers</a:t>
            </a:r>
            <a:r>
              <a:rPr lang="en-US" baseline="0" dirty="0" smtClean="0"/>
              <a:t> were in the very early years; starting to realize can do something else than arithmetic ; asking where things are headed; many famous people</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10</a:t>
            </a:fld>
            <a:endParaRPr lang="en-US"/>
          </a:p>
        </p:txBody>
      </p:sp>
    </p:spTree>
    <p:extLst>
      <p:ext uri="{BB962C8B-B14F-4D97-AF65-F5344CB8AC3E}">
        <p14:creationId xmlns:p14="http://schemas.microsoft.com/office/powerpoint/2010/main" xmlns="" val="314495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Million dollar computer with</a:t>
            </a:r>
            <a:r>
              <a:rPr lang="en-US" baseline="0" dirty="0" smtClean="0"/>
              <a:t> less computation than your phone</a:t>
            </a:r>
          </a:p>
          <a:p>
            <a:endParaRPr lang="en-US" baseline="0" dirty="0" smtClean="0"/>
          </a:p>
          <a:p>
            <a:r>
              <a:rPr lang="en-US" baseline="0" dirty="0" smtClean="0"/>
              <a:t>MT </a:t>
            </a:r>
            <a:r>
              <a:rPr lang="en-US" baseline="0" smtClean="0"/>
              <a:t>was </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xmlns="" val="3764212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physically</a:t>
            </a:r>
            <a:r>
              <a:rPr lang="en-US" baseline="0" dirty="0" smtClean="0"/>
              <a:t> wrong, shouldn’t eat beehive</a:t>
            </a:r>
          </a:p>
          <a:p>
            <a:endParaRPr lang="en-US" baseline="0" dirty="0" smtClean="0"/>
          </a:p>
          <a:p>
            <a:r>
              <a:rPr lang="en-US" baseline="0" dirty="0" smtClean="0"/>
              <a:t>2 – forgot that in drowning not the force is most important but the </a:t>
            </a:r>
            <a:r>
              <a:rPr lang="en-US" baseline="0" dirty="0" err="1" smtClean="0"/>
              <a:t>drownee</a:t>
            </a:r>
            <a:endParaRPr lang="en-US" baseline="0" dirty="0" smtClean="0"/>
          </a:p>
          <a:p>
            <a:endParaRPr lang="en-US" baseline="0" dirty="0" smtClean="0"/>
          </a:p>
          <a:p>
            <a:r>
              <a:rPr lang="en-US" baseline="0" dirty="0" smtClean="0"/>
              <a:t>3 – not physically wrong, not wrong in a language way, but wrong in the sense that it’s not aware of what is relevant to communicate and what is not</a:t>
            </a:r>
          </a:p>
          <a:p>
            <a:endParaRPr lang="en-US" baseline="0" dirty="0" smtClean="0"/>
          </a:p>
          <a:p>
            <a:r>
              <a:rPr lang="en-US" baseline="0" dirty="0" err="1" smtClean="0"/>
              <a:t>Siri</a:t>
            </a:r>
            <a:r>
              <a:rPr lang="en-US" baseline="0" dirty="0" smtClean="0"/>
              <a:t> – is that progress?</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xmlns="" val="1848898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NLP – ASR </a:t>
            </a:r>
            <a:r>
              <a:rPr lang="en-US" dirty="0" err="1" smtClean="0"/>
              <a:t>tvsample.avi</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15</a:t>
            </a:fld>
            <a:endParaRPr lang="en-US"/>
          </a:p>
        </p:txBody>
      </p:sp>
    </p:spTree>
    <p:extLst>
      <p:ext uri="{BB962C8B-B14F-4D97-AF65-F5344CB8AC3E}">
        <p14:creationId xmlns:p14="http://schemas.microsoft.com/office/powerpoint/2010/main" xmlns="" val="3090478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92" indent="0">
              <a:buNone/>
              <a:defRPr sz="1400"/>
            </a:lvl2pPr>
            <a:lvl3pPr marL="685783" indent="0">
              <a:buNone/>
              <a:defRPr sz="1200"/>
            </a:lvl3pPr>
            <a:lvl4pPr marL="1028675" indent="0">
              <a:buNone/>
              <a:defRPr sz="1100"/>
            </a:lvl4pPr>
            <a:lvl5pPr marL="1371566" indent="0">
              <a:buNone/>
              <a:defRPr sz="1100"/>
            </a:lvl5pPr>
            <a:lvl6pPr marL="1714457" indent="0">
              <a:buNone/>
              <a:defRPr sz="1100"/>
            </a:lvl6pPr>
            <a:lvl7pPr marL="2057348" indent="0">
              <a:buNone/>
              <a:defRPr sz="1100"/>
            </a:lvl7pPr>
            <a:lvl8pPr marL="2400240" indent="0">
              <a:buNone/>
              <a:defRPr sz="1100"/>
            </a:lvl8pPr>
            <a:lvl9pPr marL="2743132"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smtClean="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smtClean="0"/>
              <a:t>Click to edit Master title style</a:t>
            </a:r>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1"/>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iming>
    <p:tnLst>
      <p:par>
        <p:cTn id="1" dur="indefinite" restart="never" nodeType="tmRoot"/>
      </p:par>
    </p:tnLst>
  </p:timing>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92" algn="ctr" rtl="0" fontAlgn="base">
        <a:spcBef>
          <a:spcPct val="0"/>
        </a:spcBef>
        <a:spcAft>
          <a:spcPct val="0"/>
        </a:spcAft>
        <a:defRPr sz="3300">
          <a:solidFill>
            <a:schemeClr val="tx2"/>
          </a:solidFill>
          <a:latin typeface="Arial" charset="0"/>
        </a:defRPr>
      </a:lvl6pPr>
      <a:lvl7pPr marL="685783" algn="ctr" rtl="0" fontAlgn="base">
        <a:spcBef>
          <a:spcPct val="0"/>
        </a:spcBef>
        <a:spcAft>
          <a:spcPct val="0"/>
        </a:spcAft>
        <a:defRPr sz="3300">
          <a:solidFill>
            <a:schemeClr val="tx2"/>
          </a:solidFill>
          <a:latin typeface="Arial" charset="0"/>
        </a:defRPr>
      </a:lvl7pPr>
      <a:lvl8pPr marL="1028675" algn="ctr" rtl="0" fontAlgn="base">
        <a:spcBef>
          <a:spcPct val="0"/>
        </a:spcBef>
        <a:spcAft>
          <a:spcPct val="0"/>
        </a:spcAft>
        <a:defRPr sz="3300">
          <a:solidFill>
            <a:schemeClr val="tx2"/>
          </a:solidFill>
          <a:latin typeface="Arial" charset="0"/>
        </a:defRPr>
      </a:lvl8pPr>
      <a:lvl9pPr marL="1371566" algn="ctr" rtl="0" fontAlgn="base">
        <a:spcBef>
          <a:spcPct val="0"/>
        </a:spcBef>
        <a:spcAft>
          <a:spcPct val="0"/>
        </a:spcAft>
        <a:defRPr sz="3300">
          <a:solidFill>
            <a:schemeClr val="tx2"/>
          </a:solidFill>
          <a:latin typeface="Arial" charset="0"/>
        </a:defRPr>
      </a:lvl9pPr>
    </p:titleStyle>
    <p:bodyStyle>
      <a:lvl1pPr marL="257168" indent="-257168"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99" indent="-21430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228" indent="-171446"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120" indent="-171446"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3012" indent="-171446"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903"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795"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686"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577" indent="-171446"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file:///\\localhost\upload.wikimedia.org\wikipedia\commons\7\76\Kinect2-ir-image.png" TargetMode="External"/><Relationship Id="rId7" Type="http://schemas.openxmlformats.org/officeDocument/2006/relationships/hyperlink" Target="file:///\\localhost\upload.wikimedia.org\wikipedia\commons\6\67\Xbox-360-Kinect-Standalone.png"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file:///\\localhost\upload.wikimedia.org\wikipedia\commons\9\90\Kinect2-deepmap.png"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smtClean="0"/>
              <a:t>Textbook</a:t>
            </a:r>
          </a:p>
        </p:txBody>
      </p:sp>
      <p:sp>
        <p:nvSpPr>
          <p:cNvPr id="8195" name="Rectangle 3"/>
          <p:cNvSpPr>
            <a:spLocks noGrp="1" noChangeArrowheads="1"/>
          </p:cNvSpPr>
          <p:nvPr>
            <p:ph type="body" idx="1"/>
          </p:nvPr>
        </p:nvSpPr>
        <p:spPr>
          <a:xfrm>
            <a:off x="2514600" y="1047750"/>
            <a:ext cx="4267200" cy="3394472"/>
          </a:xfrm>
        </p:spPr>
        <p:txBody>
          <a:bodyPr/>
          <a:lstStyle/>
          <a:p>
            <a:pPr eaLnBrk="1" hangingPunct="1">
              <a:lnSpc>
                <a:spcPct val="80000"/>
              </a:lnSpc>
            </a:pPr>
            <a:r>
              <a:rPr lang="en-US" sz="1600" dirty="0" smtClean="0"/>
              <a:t>Not required, but for students who want to read more we recommend</a:t>
            </a:r>
          </a:p>
          <a:p>
            <a:pPr lvl="1" eaLnBrk="1" hangingPunct="1">
              <a:lnSpc>
                <a:spcPct val="80000"/>
              </a:lnSpc>
            </a:pPr>
            <a:endParaRPr lang="en-US" sz="800" dirty="0" smtClean="0"/>
          </a:p>
          <a:p>
            <a:pPr lvl="1" eaLnBrk="1" hangingPunct="1">
              <a:lnSpc>
                <a:spcPct val="80000"/>
              </a:lnSpc>
            </a:pPr>
            <a:r>
              <a:rPr lang="en-US" sz="1400" dirty="0" smtClean="0"/>
              <a:t>Russell </a:t>
            </a:r>
            <a:r>
              <a:rPr lang="en-US" sz="1400" dirty="0"/>
              <a:t>&amp; </a:t>
            </a:r>
            <a:r>
              <a:rPr lang="en-US" sz="1400" dirty="0" err="1"/>
              <a:t>Norvig</a:t>
            </a:r>
            <a:r>
              <a:rPr lang="en-US" sz="1400" dirty="0"/>
              <a:t>, AI: A Modern Approach, 3</a:t>
            </a:r>
            <a:r>
              <a:rPr lang="en-US" sz="1400" baseline="30000" dirty="0"/>
              <a:t>rd</a:t>
            </a:r>
            <a:r>
              <a:rPr lang="en-US" sz="1400" dirty="0"/>
              <a:t> Ed</a:t>
            </a:r>
            <a:r>
              <a:rPr lang="en-US" sz="1400" dirty="0" smtClean="0"/>
              <a:t>.</a:t>
            </a:r>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endParaRPr lang="en-US" sz="1400" dirty="0"/>
          </a:p>
          <a:p>
            <a:pPr lvl="1" eaLnBrk="1" hangingPunct="1">
              <a:lnSpc>
                <a:spcPct val="80000"/>
              </a:lnSpc>
            </a:pPr>
            <a:endParaRPr lang="en-US" sz="1400" dirty="0" smtClean="0"/>
          </a:p>
          <a:p>
            <a:pPr lvl="1" eaLnBrk="1" hangingPunct="1">
              <a:lnSpc>
                <a:spcPct val="80000"/>
              </a:lnSpc>
            </a:pPr>
            <a:r>
              <a:rPr lang="en-US" sz="1400" dirty="0" smtClean="0"/>
              <a:t>Warning: Not a course textbook, so our presentation does not necessarily follow the presentation in the book.</a:t>
            </a:r>
            <a:endParaRPr lang="en-US" sz="1400" dirty="0"/>
          </a:p>
          <a:p>
            <a:pPr eaLnBrk="1" hangingPunct="1">
              <a:lnSpc>
                <a:spcPct val="80000"/>
              </a:lnSpc>
            </a:pPr>
            <a:endParaRPr lang="en-US" sz="1600" dirty="0" smtClean="0"/>
          </a:p>
          <a:p>
            <a:pPr eaLnBrk="1" hangingPunct="1">
              <a:lnSpc>
                <a:spcPct val="80000"/>
              </a:lnSpc>
              <a:buFont typeface="Wingdings" pitchFamily="2" charset="2"/>
              <a:buNone/>
            </a:pPr>
            <a:endParaRPr lang="en-US" sz="1600" dirty="0" smtClean="0"/>
          </a:p>
        </p:txBody>
      </p:sp>
      <p:pic>
        <p:nvPicPr>
          <p:cNvPr id="8196" name="Picture 9" descr="http://aima.cs.berkeley.edu/cover2.jpg"/>
          <p:cNvPicPr>
            <a:picLocks noChangeAspect="1" noChangeArrowheads="1"/>
          </p:cNvPicPr>
          <p:nvPr/>
        </p:nvPicPr>
        <p:blipFill>
          <a:blip r:embed="rId2" cstate="print"/>
          <a:srcRect/>
          <a:stretch>
            <a:fillRect/>
          </a:stretch>
        </p:blipFill>
        <p:spPr bwMode="auto">
          <a:xfrm>
            <a:off x="3886200" y="2190750"/>
            <a:ext cx="1460658" cy="1893599"/>
          </a:xfrm>
          <a:prstGeom prst="rect">
            <a:avLst/>
          </a:prstGeom>
          <a:noFill/>
          <a:ln w="9525">
            <a:noFill/>
            <a:miter lim="800000"/>
            <a:headEnd/>
            <a:tailEnd/>
          </a:ln>
        </p:spPr>
      </p:pic>
    </p:spTree>
    <p:extLst>
      <p:ext uri="{BB962C8B-B14F-4D97-AF65-F5344CB8AC3E}">
        <p14:creationId xmlns:p14="http://schemas.microsoft.com/office/powerpoint/2010/main" xmlns="" val="696472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sp>
        <p:nvSpPr>
          <p:cNvPr id="569347" name="Rectangle 3"/>
          <p:cNvSpPr>
            <a:spLocks noGrp="1" noChangeArrowheads="1"/>
          </p:cNvSpPr>
          <p:nvPr>
            <p:ph type="body" idx="1"/>
          </p:nvPr>
        </p:nvSpPr>
        <p:spPr>
          <a:xfrm>
            <a:off x="457200" y="1085850"/>
            <a:ext cx="4876800" cy="3771900"/>
          </a:xfrm>
        </p:spPr>
        <p:txBody>
          <a:bodyPr/>
          <a:lstStyle/>
          <a:p>
            <a:pPr eaLnBrk="1" hangingPunct="1">
              <a:lnSpc>
                <a:spcPct val="80000"/>
              </a:lnSpc>
            </a:pPr>
            <a:r>
              <a:rPr lang="en-US" sz="1400" dirty="0" smtClean="0"/>
              <a:t>1940-1950: Early days</a:t>
            </a:r>
          </a:p>
          <a:p>
            <a:pPr lvl="1" eaLnBrk="1" hangingPunct="1">
              <a:lnSpc>
                <a:spcPct val="80000"/>
              </a:lnSpc>
            </a:pPr>
            <a:r>
              <a:rPr lang="en-US" sz="1200" dirty="0" smtClean="0"/>
              <a:t>1943: McCulloch &amp; Pitts: Boolean circuit model of brain</a:t>
            </a:r>
          </a:p>
          <a:p>
            <a:pPr lvl="1" eaLnBrk="1" hangingPunct="1">
              <a:lnSpc>
                <a:spcPct val="80000"/>
              </a:lnSpc>
            </a:pPr>
            <a:r>
              <a:rPr lang="en-US" sz="1200" dirty="0" smtClean="0"/>
              <a:t>1950: Turing's “Computing Machinery and Intelligence”</a:t>
            </a:r>
          </a:p>
          <a:p>
            <a:pPr lvl="1" eaLnBrk="1" hangingPunct="1">
              <a:lnSpc>
                <a:spcPct val="80000"/>
              </a:lnSpc>
            </a:pPr>
            <a:endParaRPr lang="en-US" sz="600" dirty="0" smtClean="0"/>
          </a:p>
          <a:p>
            <a:pPr eaLnBrk="1" hangingPunct="1">
              <a:lnSpc>
                <a:spcPct val="80000"/>
              </a:lnSpc>
            </a:pPr>
            <a:r>
              <a:rPr lang="en-US" sz="1400" dirty="0" smtClean="0"/>
              <a:t>1950—70: Excitement: Look, Ma, no hands!</a:t>
            </a:r>
          </a:p>
          <a:p>
            <a:pPr lvl="1" eaLnBrk="1" hangingPunct="1">
              <a:lnSpc>
                <a:spcPct val="80000"/>
              </a:lnSpc>
            </a:pPr>
            <a:r>
              <a:rPr lang="en-US" sz="1200" dirty="0" smtClean="0"/>
              <a:t>1950s: Early AI programs, including Samuel's checkers program, Newell &amp; Simon's Logic Theorist, Gelernter's Geometry Engine</a:t>
            </a:r>
          </a:p>
          <a:p>
            <a:pPr lvl="1" eaLnBrk="1" hangingPunct="1">
              <a:lnSpc>
                <a:spcPct val="80000"/>
              </a:lnSpc>
            </a:pPr>
            <a:r>
              <a:rPr lang="en-US" sz="1200" dirty="0" smtClean="0"/>
              <a:t>1956: Dartmouth meeting: “Artificial Intelligence” adopted</a:t>
            </a:r>
          </a:p>
          <a:p>
            <a:pPr lvl="1" eaLnBrk="1" hangingPunct="1">
              <a:lnSpc>
                <a:spcPct val="80000"/>
              </a:lnSpc>
            </a:pPr>
            <a:r>
              <a:rPr lang="en-US" sz="1200" dirty="0" smtClean="0"/>
              <a:t>1965: Robinson's complete algorithm for logical reasoning</a:t>
            </a:r>
          </a:p>
          <a:p>
            <a:pPr lvl="1" eaLnBrk="1" hangingPunct="1">
              <a:lnSpc>
                <a:spcPct val="80000"/>
              </a:lnSpc>
            </a:pPr>
            <a:endParaRPr lang="en-US" sz="600" dirty="0" smtClean="0"/>
          </a:p>
          <a:p>
            <a:pPr eaLnBrk="1" hangingPunct="1">
              <a:lnSpc>
                <a:spcPct val="80000"/>
              </a:lnSpc>
            </a:pPr>
            <a:r>
              <a:rPr lang="en-US" sz="1400" dirty="0" smtClean="0"/>
              <a:t>1970—90: Knowledge-based approaches</a:t>
            </a:r>
          </a:p>
          <a:p>
            <a:pPr lvl="1" eaLnBrk="1" hangingPunct="1">
              <a:lnSpc>
                <a:spcPct val="80000"/>
              </a:lnSpc>
            </a:pPr>
            <a:r>
              <a:rPr lang="en-US" sz="1200" dirty="0" smtClean="0"/>
              <a:t>1969—79: Early development of knowledge-based systems</a:t>
            </a:r>
          </a:p>
          <a:p>
            <a:pPr lvl="1" eaLnBrk="1" hangingPunct="1">
              <a:lnSpc>
                <a:spcPct val="80000"/>
              </a:lnSpc>
            </a:pPr>
            <a:r>
              <a:rPr lang="en-US" sz="1200" dirty="0" smtClean="0"/>
              <a:t>1980—88: Expert systems industry booms</a:t>
            </a:r>
          </a:p>
          <a:p>
            <a:pPr lvl="1" eaLnBrk="1" hangingPunct="1">
              <a:lnSpc>
                <a:spcPct val="80000"/>
              </a:lnSpc>
            </a:pPr>
            <a:r>
              <a:rPr lang="en-US" sz="1200" dirty="0" smtClean="0"/>
              <a:t>1988—93: Expert systems industry busts: “AI Winter”</a:t>
            </a:r>
          </a:p>
          <a:p>
            <a:pPr lvl="1" eaLnBrk="1" hangingPunct="1">
              <a:lnSpc>
                <a:spcPct val="80000"/>
              </a:lnSpc>
            </a:pPr>
            <a:endParaRPr lang="en-US" sz="600" dirty="0" smtClean="0"/>
          </a:p>
          <a:p>
            <a:pPr eaLnBrk="1" hangingPunct="1">
              <a:lnSpc>
                <a:spcPct val="80000"/>
              </a:lnSpc>
            </a:pPr>
            <a:r>
              <a:rPr lang="en-US" sz="1400" dirty="0" smtClean="0"/>
              <a:t>1990—: Statistical approaches</a:t>
            </a:r>
          </a:p>
          <a:p>
            <a:pPr lvl="1" eaLnBrk="1" hangingPunct="1">
              <a:lnSpc>
                <a:spcPct val="80000"/>
              </a:lnSpc>
            </a:pPr>
            <a:r>
              <a:rPr lang="en-US" sz="1200" dirty="0" smtClean="0"/>
              <a:t>Resurgence of probability, focus on uncertainty</a:t>
            </a:r>
          </a:p>
          <a:p>
            <a:pPr lvl="1" eaLnBrk="1" hangingPunct="1">
              <a:lnSpc>
                <a:spcPct val="80000"/>
              </a:lnSpc>
            </a:pPr>
            <a:r>
              <a:rPr lang="en-US" sz="1200" dirty="0" smtClean="0"/>
              <a:t>General increase in technical depth</a:t>
            </a:r>
          </a:p>
          <a:p>
            <a:pPr lvl="1" eaLnBrk="1" hangingPunct="1">
              <a:lnSpc>
                <a:spcPct val="80000"/>
              </a:lnSpc>
            </a:pPr>
            <a:r>
              <a:rPr lang="en-US" sz="1200" dirty="0" smtClean="0"/>
              <a:t>Agents and learning systems… “AI Spring”?</a:t>
            </a:r>
          </a:p>
          <a:p>
            <a:pPr eaLnBrk="1" hangingPunct="1">
              <a:lnSpc>
                <a:spcPct val="80000"/>
              </a:lnSpc>
            </a:pPr>
            <a:endParaRPr lang="en-US" sz="1000" dirty="0" smtClean="0"/>
          </a:p>
          <a:p>
            <a:pPr eaLnBrk="1" hangingPunct="1">
              <a:lnSpc>
                <a:spcPct val="80000"/>
              </a:lnSpc>
            </a:pPr>
            <a:r>
              <a:rPr lang="en-US" sz="1400" dirty="0" smtClean="0"/>
              <a:t>2000—: Where are we now?     </a:t>
            </a:r>
          </a:p>
        </p:txBody>
      </p:sp>
      <p:pic>
        <p:nvPicPr>
          <p:cNvPr id="4" name="Picture 1"/>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5598792" y="1047750"/>
            <a:ext cx="2630807" cy="3657598"/>
          </a:xfrm>
          <a:prstGeom prst="rect">
            <a:avLst/>
          </a:prstGeom>
          <a:noFill/>
        </p:spPr>
      </p:pic>
    </p:spTree>
    <p:extLst>
      <p:ext uri="{BB962C8B-B14F-4D97-AF65-F5344CB8AC3E}">
        <p14:creationId xmlns:p14="http://schemas.microsoft.com/office/powerpoint/2010/main" xmlns="" val="13777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solidFill>
                  <a:schemeClr val="tx1"/>
                </a:solidFill>
              </a:rPr>
              <a:t>What Can AI Do?</a:t>
            </a:r>
          </a:p>
        </p:txBody>
      </p:sp>
      <p:sp>
        <p:nvSpPr>
          <p:cNvPr id="541699" name="Rectangle 3"/>
          <p:cNvSpPr>
            <a:spLocks noGrp="1" noChangeArrowheads="1"/>
          </p:cNvSpPr>
          <p:nvPr>
            <p:ph type="body" idx="1"/>
          </p:nvPr>
        </p:nvSpPr>
        <p:spPr>
          <a:xfrm>
            <a:off x="609600" y="1047750"/>
            <a:ext cx="8534400" cy="3546873"/>
          </a:xfrm>
        </p:spPr>
        <p:txBody>
          <a:bodyPr/>
          <a:lstStyle/>
          <a:p>
            <a:pPr eaLnBrk="1" hangingPunct="1">
              <a:lnSpc>
                <a:spcPct val="80000"/>
              </a:lnSpc>
              <a:buFont typeface="Wingdings" pitchFamily="2" charset="2"/>
              <a:buNone/>
            </a:pPr>
            <a:r>
              <a:rPr lang="en-US" sz="1500" dirty="0" smtClean="0">
                <a:solidFill>
                  <a:schemeClr val="tx1"/>
                </a:solidFill>
              </a:rPr>
              <a:t>Quiz: Which of the following can be done at present?</a:t>
            </a:r>
          </a:p>
          <a:p>
            <a:pPr eaLnBrk="1" hangingPunct="1">
              <a:lnSpc>
                <a:spcPct val="80000"/>
              </a:lnSpc>
            </a:pPr>
            <a:endParaRPr lang="en-US" sz="1500" dirty="0" smtClean="0">
              <a:solidFill>
                <a:schemeClr val="tx1"/>
              </a:solidFill>
            </a:endParaRPr>
          </a:p>
          <a:p>
            <a:pPr eaLnBrk="1" hangingPunct="1">
              <a:lnSpc>
                <a:spcPct val="80000"/>
              </a:lnSpc>
            </a:pPr>
            <a:r>
              <a:rPr lang="en-US" sz="1500" dirty="0" smtClean="0"/>
              <a:t>Play a decent game of table tennis?</a:t>
            </a:r>
          </a:p>
          <a:p>
            <a:pPr eaLnBrk="1" hangingPunct="1">
              <a:lnSpc>
                <a:spcPct val="80000"/>
              </a:lnSpc>
            </a:pPr>
            <a:r>
              <a:rPr lang="en-US" sz="1500" dirty="0" smtClean="0"/>
              <a:t>Play a decent game of Jeopardy?</a:t>
            </a:r>
          </a:p>
          <a:p>
            <a:pPr eaLnBrk="1" hangingPunct="1">
              <a:lnSpc>
                <a:spcPct val="80000"/>
              </a:lnSpc>
            </a:pPr>
            <a:r>
              <a:rPr lang="en-US" sz="1500" dirty="0" smtClean="0"/>
              <a:t>Drive safely along a curving mountain road?</a:t>
            </a:r>
          </a:p>
          <a:p>
            <a:pPr eaLnBrk="1" hangingPunct="1">
              <a:lnSpc>
                <a:spcPct val="80000"/>
              </a:lnSpc>
            </a:pPr>
            <a:r>
              <a:rPr lang="en-US" sz="1500" dirty="0" smtClean="0"/>
              <a:t>Drive safely along Telegraph Avenue?</a:t>
            </a:r>
          </a:p>
          <a:p>
            <a:pPr eaLnBrk="1" hangingPunct="1">
              <a:lnSpc>
                <a:spcPct val="80000"/>
              </a:lnSpc>
            </a:pPr>
            <a:r>
              <a:rPr lang="en-US" sz="1500" dirty="0" smtClean="0"/>
              <a:t>Buy a week's worth of groceries on the web?</a:t>
            </a:r>
          </a:p>
          <a:p>
            <a:pPr eaLnBrk="1" hangingPunct="1">
              <a:lnSpc>
                <a:spcPct val="80000"/>
              </a:lnSpc>
            </a:pPr>
            <a:r>
              <a:rPr lang="en-US" sz="1500" dirty="0" smtClean="0"/>
              <a:t>Buy a week's worth of groceries at Berkeley Bowl?</a:t>
            </a:r>
          </a:p>
          <a:p>
            <a:pPr eaLnBrk="1" hangingPunct="1">
              <a:lnSpc>
                <a:spcPct val="80000"/>
              </a:lnSpc>
            </a:pPr>
            <a:r>
              <a:rPr lang="en-US" sz="1500" dirty="0" smtClean="0"/>
              <a:t>Discover and prove a new mathematical theorem?</a:t>
            </a:r>
          </a:p>
          <a:p>
            <a:pPr eaLnBrk="1" hangingPunct="1">
              <a:lnSpc>
                <a:spcPct val="80000"/>
              </a:lnSpc>
            </a:pPr>
            <a:r>
              <a:rPr lang="en-US" sz="1500" dirty="0" smtClean="0"/>
              <a:t>Converse successfully with another person for an hour?</a:t>
            </a:r>
          </a:p>
          <a:p>
            <a:pPr eaLnBrk="1" hangingPunct="1">
              <a:lnSpc>
                <a:spcPct val="80000"/>
              </a:lnSpc>
            </a:pPr>
            <a:r>
              <a:rPr lang="en-US" sz="1500" dirty="0" smtClean="0"/>
              <a:t>Perform a surgical operation?</a:t>
            </a:r>
          </a:p>
          <a:p>
            <a:pPr eaLnBrk="1" hangingPunct="1">
              <a:lnSpc>
                <a:spcPct val="80000"/>
              </a:lnSpc>
            </a:pPr>
            <a:r>
              <a:rPr lang="en-US" sz="1500" dirty="0" smtClean="0"/>
              <a:t>Put away the dishes and fold the laundry?</a:t>
            </a:r>
          </a:p>
          <a:p>
            <a:pPr eaLnBrk="1" hangingPunct="1">
              <a:lnSpc>
                <a:spcPct val="80000"/>
              </a:lnSpc>
            </a:pPr>
            <a:r>
              <a:rPr lang="en-US" sz="1500" dirty="0" smtClean="0"/>
              <a:t>Translate spoken Chinese into spoken English in real time?</a:t>
            </a:r>
          </a:p>
          <a:p>
            <a:pPr eaLnBrk="1" hangingPunct="1">
              <a:lnSpc>
                <a:spcPct val="80000"/>
              </a:lnSpc>
            </a:pPr>
            <a:r>
              <a:rPr lang="en-US" sz="1500" dirty="0" smtClean="0"/>
              <a:t>Write an intentionally funny story?</a:t>
            </a:r>
          </a:p>
        </p:txBody>
      </p:sp>
      <p:sp>
        <p:nvSpPr>
          <p:cNvPr id="541700" name="Freeform 4"/>
          <p:cNvSpPr>
            <a:spLocks/>
          </p:cNvSpPr>
          <p:nvPr/>
        </p:nvSpPr>
        <p:spPr bwMode="auto">
          <a:xfrm>
            <a:off x="609600" y="1504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0" y="19621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5" y="2419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5" y="37909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49" y="26479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49" y="3105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49" y="40195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0"/>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0"/>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0"/>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5" y="35623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5" y="1733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5694341" y="1733550"/>
            <a:ext cx="3068150" cy="2209799"/>
          </a:xfrm>
          <a:prstGeom prst="rect">
            <a:avLst/>
          </a:prstGeom>
          <a:noFill/>
          <a:ln w="9525">
            <a:noFill/>
            <a:miter lim="800000"/>
            <a:headEnd/>
            <a:tailEnd/>
          </a:ln>
          <a:effectLst/>
        </p:spPr>
      </p:pic>
    </p:spTree>
    <p:extLst>
      <p:ext uri="{BB962C8B-B14F-4D97-AF65-F5344CB8AC3E}">
        <p14:creationId xmlns:p14="http://schemas.microsoft.com/office/powerpoint/2010/main" xmlns=""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solidFill>
                  <a:schemeClr val="tx1"/>
                </a:solidFill>
              </a:rPr>
              <a:t>Unintentionally Funny Stories</a:t>
            </a:r>
          </a:p>
        </p:txBody>
      </p:sp>
      <p:sp>
        <p:nvSpPr>
          <p:cNvPr id="571395" name="Rectangle 3"/>
          <p:cNvSpPr>
            <a:spLocks noGrp="1" noChangeArrowheads="1"/>
          </p:cNvSpPr>
          <p:nvPr>
            <p:ph type="body" idx="1"/>
          </p:nvPr>
        </p:nvSpPr>
        <p:spPr>
          <a:xfrm>
            <a:off x="152400" y="1082277"/>
            <a:ext cx="8610600" cy="3546873"/>
          </a:xfrm>
        </p:spPr>
        <p:txBody>
          <a:bodyPr/>
          <a:lstStyle/>
          <a:p>
            <a:pPr eaLnBrk="1" hangingPunct="1">
              <a:lnSpc>
                <a:spcPct val="80000"/>
              </a:lnSpc>
            </a:pPr>
            <a:r>
              <a:rPr lang="en-US" sz="2000" dirty="0" smtClean="0"/>
              <a:t>One day Joe Bear was hungry.  He asked his friend</a:t>
            </a:r>
          </a:p>
          <a:p>
            <a:pPr eaLnBrk="1" hangingPunct="1">
              <a:lnSpc>
                <a:spcPct val="80000"/>
              </a:lnSpc>
              <a:spcBef>
                <a:spcPts val="0"/>
              </a:spcBef>
              <a:buNone/>
            </a:pPr>
            <a:r>
              <a:rPr lang="en-US" sz="2000" dirty="0" smtClean="0"/>
              <a:t>	Irving Bird where some honey was.  Irving told him</a:t>
            </a:r>
          </a:p>
          <a:p>
            <a:pPr eaLnBrk="1" hangingPunct="1">
              <a:lnSpc>
                <a:spcPct val="80000"/>
              </a:lnSpc>
              <a:spcBef>
                <a:spcPts val="0"/>
              </a:spcBef>
              <a:buNone/>
            </a:pPr>
            <a:r>
              <a:rPr lang="en-US" sz="2000" dirty="0" smtClean="0"/>
              <a:t>	there was a beehive in the oak tree.  Joe walked to</a:t>
            </a:r>
          </a:p>
          <a:p>
            <a:pPr eaLnBrk="1" hangingPunct="1">
              <a:lnSpc>
                <a:spcPct val="80000"/>
              </a:lnSpc>
              <a:spcBef>
                <a:spcPts val="0"/>
              </a:spcBef>
              <a:buNone/>
            </a:pPr>
            <a:r>
              <a:rPr lang="en-US" sz="2000" dirty="0" smtClean="0"/>
              <a:t>	the oak tree.  He ate the beehive.  The End.</a:t>
            </a:r>
          </a:p>
          <a:p>
            <a:pPr eaLnBrk="1" hangingPunct="1">
              <a:lnSpc>
                <a:spcPct val="80000"/>
              </a:lnSpc>
            </a:pPr>
            <a:endParaRPr lang="en-US" sz="1400" dirty="0" smtClean="0"/>
          </a:p>
          <a:p>
            <a:pPr eaLnBrk="1" hangingPunct="1">
              <a:lnSpc>
                <a:spcPct val="80000"/>
              </a:lnSpc>
            </a:pPr>
            <a:r>
              <a:rPr lang="en-US" sz="2000" dirty="0" smtClean="0"/>
              <a:t>Henry Squirrel was thirsty.  He walked over to the</a:t>
            </a:r>
          </a:p>
          <a:p>
            <a:pPr eaLnBrk="1" hangingPunct="1">
              <a:lnSpc>
                <a:spcPct val="80000"/>
              </a:lnSpc>
              <a:spcBef>
                <a:spcPts val="0"/>
              </a:spcBef>
              <a:buNone/>
            </a:pPr>
            <a:r>
              <a:rPr lang="en-US" sz="2000" dirty="0" smtClean="0"/>
              <a:t>	river bank where his good friend Bill Bird was sitting.</a:t>
            </a:r>
          </a:p>
          <a:p>
            <a:pPr eaLnBrk="1" hangingPunct="1">
              <a:lnSpc>
                <a:spcPct val="80000"/>
              </a:lnSpc>
              <a:spcBef>
                <a:spcPts val="0"/>
              </a:spcBef>
              <a:buNone/>
            </a:pPr>
            <a:r>
              <a:rPr lang="en-US" sz="2000" dirty="0" smtClean="0"/>
              <a:t>	Henry	slipped and fell in the river.  Gravity drowned.</a:t>
            </a:r>
          </a:p>
          <a:p>
            <a:pPr eaLnBrk="1" hangingPunct="1">
              <a:lnSpc>
                <a:spcPct val="80000"/>
              </a:lnSpc>
              <a:spcBef>
                <a:spcPts val="0"/>
              </a:spcBef>
              <a:buNone/>
            </a:pPr>
            <a:r>
              <a:rPr lang="en-US" sz="2000" dirty="0" smtClean="0"/>
              <a:t>	The End.</a:t>
            </a:r>
          </a:p>
          <a:p>
            <a:pPr eaLnBrk="1" hangingPunct="1">
              <a:lnSpc>
                <a:spcPct val="80000"/>
              </a:lnSpc>
            </a:pPr>
            <a:endParaRPr lang="en-US" sz="1400" dirty="0" smtClean="0"/>
          </a:p>
          <a:p>
            <a:pPr eaLnBrk="1" hangingPunct="1">
              <a:lnSpc>
                <a:spcPct val="80000"/>
              </a:lnSpc>
            </a:pPr>
            <a:r>
              <a:rPr lang="en-US" sz="2000" dirty="0" smtClean="0"/>
              <a:t>Once upon a time there was a dishonest fox and a vain crow.  One day the crow was sitting in his tree, holding a piece of cheese in his mouth.  He noticed that he was holding the piece of cheese.  He became hungry, and swallowed the cheese.  The fox walked over to the crow.  The End.</a:t>
            </a:r>
          </a:p>
        </p:txBody>
      </p:sp>
      <p:sp>
        <p:nvSpPr>
          <p:cNvPr id="16388" name="Text Box 4"/>
          <p:cNvSpPr txBox="1">
            <a:spLocks noChangeArrowheads="1"/>
          </p:cNvSpPr>
          <p:nvPr/>
        </p:nvSpPr>
        <p:spPr bwMode="auto">
          <a:xfrm>
            <a:off x="4572000" y="4781550"/>
            <a:ext cx="4552950" cy="315469"/>
          </a:xfrm>
          <a:prstGeom prst="rect">
            <a:avLst/>
          </a:prstGeom>
          <a:noFill/>
          <a:ln w="9525">
            <a:noFill/>
            <a:miter lim="800000"/>
            <a:headEnd/>
            <a:tailEnd/>
          </a:ln>
        </p:spPr>
        <p:txBody>
          <a:bodyPr wrap="square" lIns="68579" tIns="34289" rIns="68579" bIns="34289">
            <a:spAutoFit/>
          </a:bodyPr>
          <a:lstStyle/>
          <a:p>
            <a:pPr algn="r">
              <a:spcBef>
                <a:spcPct val="50000"/>
              </a:spcBef>
            </a:pPr>
            <a:r>
              <a:rPr lang="en-US" sz="1600" dirty="0">
                <a:latin typeface="Calibri"/>
                <a:cs typeface="Calibri"/>
              </a:rPr>
              <a:t>[Shank, Tale-Spin System, 1984]</a:t>
            </a:r>
          </a:p>
        </p:txBody>
      </p:sp>
      <p:pic>
        <p:nvPicPr>
          <p:cNvPr id="28673"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5928527" y="1063612"/>
            <a:ext cx="2986872" cy="2178075"/>
          </a:xfrm>
          <a:prstGeom prst="rect">
            <a:avLst/>
          </a:prstGeom>
          <a:noFill/>
          <a:ln w="9525">
            <a:noFill/>
            <a:miter lim="800000"/>
            <a:headEnd/>
            <a:tailEnd/>
          </a:ln>
          <a:effectLst/>
        </p:spPr>
      </p:pic>
      <p:pic>
        <p:nvPicPr>
          <p:cNvPr id="29698" name="Picture 2" descr="http://pleated-jeans.com/wp-content/uploads/2011/10/11529934470.png"/>
          <p:cNvPicPr>
            <a:picLocks noChangeAspect="1" noChangeArrowheads="1"/>
          </p:cNvPicPr>
          <p:nvPr/>
        </p:nvPicPr>
        <p:blipFill>
          <a:blip r:embed="rId4" cstate="print"/>
          <a:srcRect/>
          <a:stretch>
            <a:fillRect/>
          </a:stretch>
        </p:blipFill>
        <p:spPr bwMode="auto">
          <a:xfrm>
            <a:off x="8229600" y="-171450"/>
            <a:ext cx="2381250" cy="3571875"/>
          </a:xfrm>
          <a:prstGeom prst="rect">
            <a:avLst/>
          </a:prstGeom>
          <a:noFill/>
        </p:spPr>
      </p:pic>
      <p:pic>
        <p:nvPicPr>
          <p:cNvPr id="8" name="Picture 2" descr="http://pleated-jeans.com/wp-content/uploads/2011/10/11529934470.png"/>
          <p:cNvPicPr>
            <a:picLocks noChangeAspect="1" noChangeArrowheads="1"/>
          </p:cNvPicPr>
          <p:nvPr/>
        </p:nvPicPr>
        <p:blipFill>
          <a:blip r:embed="rId4" cstate="print">
            <a:lum bright="2000"/>
          </a:blip>
          <a:srcRect t="29867" b="55200"/>
          <a:stretch>
            <a:fillRect/>
          </a:stretch>
        </p:blipFill>
        <p:spPr bwMode="auto">
          <a:xfrm>
            <a:off x="8534400" y="-266700"/>
            <a:ext cx="2381250" cy="533400"/>
          </a:xfrm>
          <a:prstGeom prst="rect">
            <a:avLst/>
          </a:prstGeom>
          <a:noFill/>
        </p:spPr>
      </p:pic>
    </p:spTree>
    <p:extLst>
      <p:ext uri="{BB962C8B-B14F-4D97-AF65-F5344CB8AC3E}">
        <p14:creationId xmlns:p14="http://schemas.microsoft.com/office/powerpoint/2010/main" xmlns="" val="270121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39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139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139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139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139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139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139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139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139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6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sp>
        <p:nvSpPr>
          <p:cNvPr id="5" name="TextBox 4"/>
          <p:cNvSpPr txBox="1"/>
          <p:nvPr/>
        </p:nvSpPr>
        <p:spPr>
          <a:xfrm>
            <a:off x="6734328" y="4835723"/>
            <a:ext cx="2409672" cy="307777"/>
          </a:xfrm>
          <a:prstGeom prst="rect">
            <a:avLst/>
          </a:prstGeom>
          <a:noFill/>
        </p:spPr>
        <p:txBody>
          <a:bodyPr wrap="none" rtlCol="0">
            <a:spAutoFit/>
          </a:bodyPr>
          <a:lstStyle/>
          <a:p>
            <a:r>
              <a:rPr lang="en-US" sz="1400" dirty="0" smtClean="0">
                <a:solidFill>
                  <a:srgbClr val="FF0000"/>
                </a:solidFill>
                <a:latin typeface="Calibri"/>
                <a:cs typeface="Calibri"/>
              </a:rPr>
              <a:t>Demo: NLP – ASR </a:t>
            </a:r>
            <a:r>
              <a:rPr lang="en-US" sz="1400" dirty="0" err="1" smtClean="0">
                <a:solidFill>
                  <a:srgbClr val="FF0000"/>
                </a:solidFill>
                <a:latin typeface="Calibri"/>
                <a:cs typeface="Calibri"/>
              </a:rPr>
              <a:t>tvsample.avi</a:t>
            </a:r>
            <a:endParaRPr lang="en-US" sz="1400" dirty="0">
              <a:solidFill>
                <a:srgbClr val="FF0000"/>
              </a:solidFill>
              <a:latin typeface="Calibri"/>
              <a:cs typeface="Calibri"/>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solidFill>
                  <a:schemeClr val="tx1"/>
                </a:solidFill>
              </a:rPr>
              <a:t>Natural Language</a:t>
            </a:r>
          </a:p>
        </p:txBody>
      </p:sp>
      <p:sp>
        <p:nvSpPr>
          <p:cNvPr id="542723" name="Rectangle 3"/>
          <p:cNvSpPr>
            <a:spLocks noGrp="1" noChangeArrowheads="1"/>
          </p:cNvSpPr>
          <p:nvPr>
            <p:ph type="body" idx="1"/>
          </p:nvPr>
        </p:nvSpPr>
        <p:spPr>
          <a:xfrm>
            <a:off x="342900" y="1034104"/>
            <a:ext cx="6400800" cy="3714750"/>
          </a:xfrm>
        </p:spPr>
        <p:txBody>
          <a:bodyPr/>
          <a:lstStyle/>
          <a:p>
            <a:pPr eaLnBrk="1" hangingPunct="1">
              <a:lnSpc>
                <a:spcPct val="80000"/>
              </a:lnSpc>
            </a:pPr>
            <a:r>
              <a:rPr lang="en-US" sz="1800" dirty="0" smtClean="0"/>
              <a:t>Speech technologies (e.g. </a:t>
            </a:r>
            <a:r>
              <a:rPr lang="en-US" sz="1800" dirty="0" err="1" smtClean="0"/>
              <a:t>Siri</a:t>
            </a:r>
            <a:r>
              <a:rPr lang="en-US" sz="1800" dirty="0" smtClean="0"/>
              <a:t>)</a:t>
            </a:r>
          </a:p>
          <a:p>
            <a:pPr lvl="1" eaLnBrk="1" hangingPunct="1">
              <a:lnSpc>
                <a:spcPct val="80000"/>
              </a:lnSpc>
            </a:pPr>
            <a:r>
              <a:rPr lang="en-US" sz="1500" dirty="0" smtClean="0"/>
              <a:t>Automatic speech recognition (ASR)</a:t>
            </a:r>
          </a:p>
          <a:p>
            <a:pPr lvl="1" eaLnBrk="1" hangingPunct="1">
              <a:lnSpc>
                <a:spcPct val="80000"/>
              </a:lnSpc>
            </a:pPr>
            <a:r>
              <a:rPr lang="en-US" sz="1500" dirty="0" smtClean="0"/>
              <a:t>Text-to-speech synthesis (TTS)</a:t>
            </a:r>
          </a:p>
          <a:p>
            <a:pPr lvl="1" eaLnBrk="1" hangingPunct="1">
              <a:lnSpc>
                <a:spcPct val="80000"/>
              </a:lnSpc>
            </a:pPr>
            <a:r>
              <a:rPr lang="en-US" sz="1500" dirty="0" smtClean="0"/>
              <a:t>Dialog systems</a:t>
            </a:r>
          </a:p>
          <a:p>
            <a:pPr lvl="1" eaLnBrk="1" hangingPunct="1">
              <a:lnSpc>
                <a:spcPct val="80000"/>
              </a:lnSpc>
            </a:pPr>
            <a:endParaRPr lang="en-US" sz="1500" dirty="0" smtClean="0"/>
          </a:p>
          <a:p>
            <a:pPr eaLnBrk="1" hangingPunct="1">
              <a:lnSpc>
                <a:spcPct val="80000"/>
              </a:lnSpc>
            </a:pPr>
            <a:r>
              <a:rPr lang="en-US" sz="1800" dirty="0" smtClean="0"/>
              <a:t>Language processing technologies</a:t>
            </a:r>
          </a:p>
          <a:p>
            <a:pPr lvl="1" eaLnBrk="1" hangingPunct="1">
              <a:lnSpc>
                <a:spcPct val="80000"/>
              </a:lnSpc>
            </a:pPr>
            <a:r>
              <a:rPr lang="en-US" sz="1500" dirty="0" smtClean="0"/>
              <a:t>Question answering</a:t>
            </a:r>
          </a:p>
          <a:p>
            <a:pPr lvl="1" eaLnBrk="1" hangingPunct="1">
              <a:lnSpc>
                <a:spcPct val="80000"/>
              </a:lnSpc>
            </a:pPr>
            <a:r>
              <a:rPr lang="en-US" sz="1500" dirty="0" smtClean="0"/>
              <a:t>Machine translation</a:t>
            </a:r>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pPr>
            <a:endParaRPr lang="en-US" sz="1500" dirty="0" smtClean="0"/>
          </a:p>
          <a:p>
            <a:pPr lvl="1" eaLnBrk="1" hangingPunct="1">
              <a:lnSpc>
                <a:spcPct val="80000"/>
              </a:lnSpc>
              <a:buFont typeface="Wingdings" pitchFamily="2" charset="2"/>
              <a:buNone/>
            </a:pPr>
            <a:r>
              <a:rPr lang="en-US" sz="1500" dirty="0" smtClean="0"/>
              <a:t>	</a:t>
            </a:r>
          </a:p>
          <a:p>
            <a:pPr lvl="1" eaLnBrk="1" hangingPunct="1">
              <a:lnSpc>
                <a:spcPct val="80000"/>
              </a:lnSpc>
            </a:pPr>
            <a:endParaRPr lang="en-US" sz="1500" dirty="0" smtClean="0"/>
          </a:p>
          <a:p>
            <a:pPr lvl="1" eaLnBrk="1" hangingPunct="1">
              <a:lnSpc>
                <a:spcPct val="80000"/>
              </a:lnSpc>
            </a:pPr>
            <a:r>
              <a:rPr lang="en-US" sz="1500" dirty="0" smtClean="0"/>
              <a:t>Web search</a:t>
            </a:r>
          </a:p>
          <a:p>
            <a:pPr lvl="1" eaLnBrk="1" hangingPunct="1">
              <a:lnSpc>
                <a:spcPct val="80000"/>
              </a:lnSpc>
            </a:pPr>
            <a:r>
              <a:rPr lang="en-US" sz="1500" dirty="0" smtClean="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267200" y="1047750"/>
            <a:ext cx="1783521" cy="12192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srcRect l="7121" t="21938" r="10979" b="50627"/>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srcRect l="4761" t="14677" r="7295" b="52715"/>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srcRect l="18667" r="17333"/>
          <a:stretch>
            <a:fillRect/>
          </a:stretch>
        </p:blipFill>
        <p:spPr bwMode="auto">
          <a:xfrm>
            <a:off x="66294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p:cNvPicPr>
            <a:picLocks noChangeAspect="1" noChangeArrowheads="1"/>
          </p:cNvPicPr>
          <p:nvPr/>
        </p:nvPicPr>
        <p:blipFill>
          <a:blip r:embed="rId2" cstate="print"/>
          <a:srcRect/>
          <a:stretch>
            <a:fillRect/>
          </a:stretch>
        </p:blipFill>
        <p:spPr bwMode="auto">
          <a:xfrm>
            <a:off x="495300" y="2234803"/>
            <a:ext cx="5524500" cy="2394347"/>
          </a:xfrm>
          <a:prstGeom prst="rect">
            <a:avLst/>
          </a:prstGeom>
          <a:noFill/>
          <a:ln w="12700">
            <a:noFill/>
            <a:miter lim="800000"/>
            <a:headEnd/>
            <a:tailEnd/>
          </a:ln>
        </p:spPr>
      </p:pic>
      <p:sp>
        <p:nvSpPr>
          <p:cNvPr id="18436" name="Rectangle 5"/>
          <p:cNvSpPr>
            <a:spLocks noGrp="1" noChangeArrowheads="1"/>
          </p:cNvSpPr>
          <p:nvPr>
            <p:ph type="title"/>
          </p:nvPr>
        </p:nvSpPr>
        <p:spPr/>
        <p:txBody>
          <a:bodyPr rIns="99058"/>
          <a:lstStyle/>
          <a:p>
            <a:r>
              <a:rPr lang="en-US" dirty="0" smtClean="0"/>
              <a:t>Vision (Perception)</a:t>
            </a:r>
          </a:p>
        </p:txBody>
      </p:sp>
      <p:sp>
        <p:nvSpPr>
          <p:cNvPr id="18437" name="Rectangle 6"/>
          <p:cNvSpPr>
            <a:spLocks/>
          </p:cNvSpPr>
          <p:nvPr/>
        </p:nvSpPr>
        <p:spPr bwMode="auto">
          <a:xfrm>
            <a:off x="647700" y="4781550"/>
            <a:ext cx="3467100" cy="228600"/>
          </a:xfrm>
          <a:prstGeom prst="rect">
            <a:avLst/>
          </a:prstGeom>
          <a:noFill/>
          <a:ln w="12700">
            <a:noFill/>
            <a:miter lim="800000"/>
            <a:headEnd/>
            <a:tailEnd/>
          </a:ln>
        </p:spPr>
        <p:txBody>
          <a:bodyPr lIns="0" tIns="0" rIns="30479" bIns="0"/>
          <a:lstStyle/>
          <a:p>
            <a:pPr marL="29765">
              <a:spcBef>
                <a:spcPts val="600"/>
              </a:spcBef>
            </a:pPr>
            <a:r>
              <a:rPr lang="en-US" sz="1100" dirty="0" smtClean="0">
                <a:latin typeface="Calibri"/>
                <a:cs typeface="Calibri"/>
              </a:rPr>
              <a:t>Images </a:t>
            </a:r>
            <a:r>
              <a:rPr lang="en-US" sz="1100" dirty="0">
                <a:latin typeface="Calibri"/>
                <a:cs typeface="Calibri"/>
              </a:rPr>
              <a:t>from Erik </a:t>
            </a:r>
            <a:r>
              <a:rPr lang="en-US" sz="1100" dirty="0" err="1" smtClean="0">
                <a:latin typeface="Calibri"/>
                <a:cs typeface="Calibri"/>
              </a:rPr>
              <a:t>Sudderth</a:t>
            </a:r>
            <a:r>
              <a:rPr lang="en-US" sz="1100" dirty="0" smtClean="0">
                <a:latin typeface="Calibri"/>
                <a:cs typeface="Calibri"/>
              </a:rPr>
              <a:t> (left), </a:t>
            </a:r>
            <a:r>
              <a:rPr lang="en-US" sz="1100" dirty="0" err="1" smtClean="0">
                <a:latin typeface="Calibri"/>
                <a:cs typeface="Calibri"/>
              </a:rPr>
              <a:t>wikipedia</a:t>
            </a:r>
            <a:r>
              <a:rPr lang="en-US" sz="1100" dirty="0" smtClean="0">
                <a:latin typeface="Calibri"/>
                <a:cs typeface="Calibri"/>
              </a:rPr>
              <a:t> (right)</a:t>
            </a:r>
            <a:endParaRPr lang="en-US" sz="1100" dirty="0">
              <a:latin typeface="Calibri"/>
              <a:cs typeface="Calibri"/>
            </a:endParaRPr>
          </a:p>
        </p:txBody>
      </p:sp>
      <p:sp>
        <p:nvSpPr>
          <p:cNvPr id="18438" name="Rectangle 7"/>
          <p:cNvSpPr>
            <a:spLocks/>
          </p:cNvSpPr>
          <p:nvPr/>
        </p:nvSpPr>
        <p:spPr bwMode="auto">
          <a:xfrm>
            <a:off x="457200" y="1047750"/>
            <a:ext cx="6172200" cy="990600"/>
          </a:xfrm>
          <a:prstGeom prst="rect">
            <a:avLst/>
          </a:prstGeom>
          <a:noFill/>
          <a:ln w="12700">
            <a:noFill/>
            <a:miter lim="800000"/>
            <a:headEnd/>
            <a:tailEnd/>
          </a:ln>
        </p:spPr>
        <p:txBody>
          <a:bodyPr lIns="0" tIns="0" rIns="30479" bIns="0"/>
          <a:lstStyle/>
          <a:p>
            <a:pPr marL="244073" indent="-214308">
              <a:spcBef>
                <a:spcPts val="479"/>
              </a:spcBef>
              <a:buSzPct val="100000"/>
              <a:buFont typeface="Wingdings" pitchFamily="2" charset="2"/>
              <a:buChar char="§"/>
            </a:pPr>
            <a:r>
              <a:rPr lang="en-US" dirty="0">
                <a:solidFill>
                  <a:schemeClr val="accent6"/>
                </a:solidFill>
                <a:latin typeface="Calibri"/>
                <a:cs typeface="Calibri"/>
              </a:rPr>
              <a:t>Object and </a:t>
            </a:r>
            <a:r>
              <a:rPr lang="en-US" dirty="0" smtClean="0">
                <a:solidFill>
                  <a:schemeClr val="accent6"/>
                </a:solidFill>
                <a:latin typeface="Calibri"/>
                <a:cs typeface="Calibri"/>
              </a:rPr>
              <a:t>face recognition</a:t>
            </a:r>
            <a:endParaRPr lang="en-US" dirty="0">
              <a:solidFill>
                <a:schemeClr val="accent6"/>
              </a:solidFill>
              <a:latin typeface="Calibri"/>
              <a:cs typeface="Calibri"/>
            </a:endParaRPr>
          </a:p>
          <a:p>
            <a:pPr marL="244073" indent="-214308">
              <a:spcBef>
                <a:spcPts val="479"/>
              </a:spcBef>
              <a:buSzPct val="100000"/>
              <a:buFont typeface="Wingdings" pitchFamily="2" charset="2"/>
              <a:buChar char="§"/>
            </a:pPr>
            <a:r>
              <a:rPr lang="en-US" dirty="0">
                <a:solidFill>
                  <a:schemeClr val="accent6"/>
                </a:solidFill>
                <a:latin typeface="Calibri"/>
                <a:cs typeface="Calibri"/>
              </a:rPr>
              <a:t>Scene segmentation</a:t>
            </a:r>
          </a:p>
          <a:p>
            <a:pPr marL="244073" indent="-214308">
              <a:spcBef>
                <a:spcPts val="479"/>
              </a:spcBef>
              <a:buSzPct val="100000"/>
              <a:buFont typeface="Wingdings" pitchFamily="2" charset="2"/>
              <a:buChar char="§"/>
            </a:pPr>
            <a:r>
              <a:rPr lang="en-US" dirty="0">
                <a:solidFill>
                  <a:schemeClr val="accent6"/>
                </a:solidFill>
                <a:latin typeface="Calibri"/>
                <a:cs typeface="Calibri"/>
              </a:rPr>
              <a:t>Image classification</a:t>
            </a:r>
          </a:p>
        </p:txBody>
      </p:sp>
      <p:pic>
        <p:nvPicPr>
          <p:cNvPr id="59394" name="Picture 2" descr="File:Kinect2-ir-image.png">
            <a:hlinkClick r:id="rId3"/>
          </p:cNvPr>
          <p:cNvPicPr>
            <a:picLocks noChangeAspect="1" noChangeArrowheads="1"/>
          </p:cNvPicPr>
          <p:nvPr/>
        </p:nvPicPr>
        <p:blipFill>
          <a:blip r:embed="rId4" cstate="print"/>
          <a:srcRect/>
          <a:stretch>
            <a:fillRect/>
          </a:stretch>
        </p:blipFill>
        <p:spPr bwMode="auto">
          <a:xfrm>
            <a:off x="6324600" y="895350"/>
            <a:ext cx="1833880" cy="1447800"/>
          </a:xfrm>
          <a:prstGeom prst="rect">
            <a:avLst/>
          </a:prstGeom>
          <a:noFill/>
        </p:spPr>
      </p:pic>
      <p:pic>
        <p:nvPicPr>
          <p:cNvPr id="59396" name="Picture 4" descr="File:Kinect2-deepmap.png">
            <a:hlinkClick r:id="rId5"/>
          </p:cNvPr>
          <p:cNvPicPr>
            <a:picLocks noChangeAspect="1" noChangeArrowheads="1"/>
          </p:cNvPicPr>
          <p:nvPr/>
        </p:nvPicPr>
        <p:blipFill>
          <a:blip r:embed="rId6" cstate="print"/>
          <a:srcRect/>
          <a:stretch>
            <a:fillRect/>
          </a:stretch>
        </p:blipFill>
        <p:spPr bwMode="auto">
          <a:xfrm>
            <a:off x="6324600" y="2419350"/>
            <a:ext cx="1828800" cy="1472859"/>
          </a:xfrm>
          <a:prstGeom prst="rect">
            <a:avLst/>
          </a:prstGeom>
          <a:noFill/>
        </p:spPr>
      </p:pic>
      <p:pic>
        <p:nvPicPr>
          <p:cNvPr id="59398" name="Picture 6" descr="File:Xbox-360-Kinect-Standalone.png">
            <a:hlinkClick r:id="rId7"/>
          </p:cNvPr>
          <p:cNvPicPr>
            <a:picLocks noChangeAspect="1" noChangeArrowheads="1"/>
          </p:cNvPicPr>
          <p:nvPr/>
        </p:nvPicPr>
        <p:blipFill>
          <a:blip r:embed="rId8" cstate="print"/>
          <a:srcRect/>
          <a:stretch>
            <a:fillRect/>
          </a:stretch>
        </p:blipFill>
        <p:spPr bwMode="auto">
          <a:xfrm>
            <a:off x="3886200" y="1123950"/>
            <a:ext cx="2286000" cy="789657"/>
          </a:xfrm>
          <a:prstGeom prst="rect">
            <a:avLst/>
          </a:prstGeom>
          <a:noFill/>
        </p:spPr>
      </p:pic>
      <p:sp>
        <p:nvSpPr>
          <p:cNvPr id="9" name="TextBox 8"/>
          <p:cNvSpPr txBox="1"/>
          <p:nvPr/>
        </p:nvSpPr>
        <p:spPr>
          <a:xfrm>
            <a:off x="6088155" y="4476750"/>
            <a:ext cx="2821255" cy="307777"/>
          </a:xfrm>
          <a:prstGeom prst="rect">
            <a:avLst/>
          </a:prstGeom>
          <a:noFill/>
        </p:spPr>
        <p:txBody>
          <a:bodyPr wrap="none" rtlCol="0">
            <a:spAutoFit/>
          </a:bodyPr>
          <a:lstStyle/>
          <a:p>
            <a:r>
              <a:rPr lang="en-US" sz="1400" dirty="0" smtClean="0">
                <a:solidFill>
                  <a:srgbClr val="FF0000"/>
                </a:solidFill>
                <a:latin typeface="Calibri"/>
                <a:cs typeface="Calibri"/>
              </a:rPr>
              <a:t>Demo1: VISION – lec_1_t2_video.flv</a:t>
            </a:r>
            <a:endParaRPr lang="en-US" sz="1400" dirty="0">
              <a:solidFill>
                <a:srgbClr val="FF0000"/>
              </a:solidFill>
              <a:latin typeface="Calibri"/>
              <a:cs typeface="Calibri"/>
            </a:endParaRPr>
          </a:p>
        </p:txBody>
      </p:sp>
      <p:sp>
        <p:nvSpPr>
          <p:cNvPr id="10" name="TextBox 9"/>
          <p:cNvSpPr txBox="1"/>
          <p:nvPr/>
        </p:nvSpPr>
        <p:spPr>
          <a:xfrm>
            <a:off x="6088155" y="4778573"/>
            <a:ext cx="3055845" cy="307777"/>
          </a:xfrm>
          <a:prstGeom prst="rect">
            <a:avLst/>
          </a:prstGeom>
          <a:noFill/>
        </p:spPr>
        <p:txBody>
          <a:bodyPr wrap="none" rtlCol="0">
            <a:spAutoFit/>
          </a:bodyPr>
          <a:lstStyle/>
          <a:p>
            <a:r>
              <a:rPr lang="en-US" sz="1400" dirty="0" smtClean="0">
                <a:solidFill>
                  <a:srgbClr val="FF0000"/>
                </a:solidFill>
                <a:latin typeface="Calibri"/>
                <a:cs typeface="Calibri"/>
              </a:rPr>
              <a:t>Demo2: VISION – lec_1_obj_rec_0.mpg</a:t>
            </a:r>
            <a:endParaRPr lang="en-US" sz="1400" dirty="0">
              <a:solidFill>
                <a:srgbClr val="FF0000"/>
              </a:solidFill>
              <a:latin typeface="Calibri"/>
              <a:cs typeface="Calibri"/>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smtClean="0"/>
              <a:t>Assignments</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14400" y="1276350"/>
            <a:ext cx="5429250" cy="1552575"/>
          </a:xfrm>
          <a:prstGeom prst="rect">
            <a:avLst/>
          </a:prstGeom>
          <a:noFill/>
          <a:ln w="9525">
            <a:noFill/>
            <a:miter lim="800000"/>
            <a:headEnd/>
            <a:tailEnd/>
          </a:ln>
          <a:effectLst/>
        </p:spPr>
      </p:pic>
      <p:sp>
        <p:nvSpPr>
          <p:cNvPr id="7" name="TextBox 6"/>
          <p:cNvSpPr txBox="1"/>
          <p:nvPr/>
        </p:nvSpPr>
        <p:spPr>
          <a:xfrm>
            <a:off x="914400" y="3028950"/>
            <a:ext cx="2286000" cy="369332"/>
          </a:xfrm>
          <a:prstGeom prst="rect">
            <a:avLst/>
          </a:prstGeom>
          <a:noFill/>
        </p:spPr>
        <p:txBody>
          <a:bodyPr wrap="square" rtlCol="0">
            <a:spAutoFit/>
          </a:bodyPr>
          <a:lstStyle/>
          <a:p>
            <a:r>
              <a:rPr lang="de-AT" dirty="0" smtClean="0">
                <a:latin typeface="Calibri"/>
                <a:cs typeface="Calibri"/>
              </a:rPr>
              <a:t>www.datacamp.com</a:t>
            </a:r>
            <a:endParaRPr lang="en-US" dirty="0" err="1" smtClean="0">
              <a:latin typeface="Calibri"/>
              <a:cs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smtClean="0">
                <a:solidFill>
                  <a:schemeClr val="tx1"/>
                </a:solidFill>
              </a:rPr>
              <a:t>Robotics</a:t>
            </a:r>
          </a:p>
        </p:txBody>
      </p:sp>
      <p:sp>
        <p:nvSpPr>
          <p:cNvPr id="2052" name="Rectangle 3"/>
          <p:cNvSpPr>
            <a:spLocks noGrp="1" noChangeArrowheads="1"/>
          </p:cNvSpPr>
          <p:nvPr>
            <p:ph type="body" idx="1"/>
          </p:nvPr>
        </p:nvSpPr>
        <p:spPr>
          <a:xfrm>
            <a:off x="342900" y="1085850"/>
            <a:ext cx="3200400" cy="3543300"/>
          </a:xfrm>
        </p:spPr>
        <p:txBody>
          <a:bodyPr/>
          <a:lstStyle/>
          <a:p>
            <a:pPr eaLnBrk="1" hangingPunct="1">
              <a:lnSpc>
                <a:spcPct val="80000"/>
              </a:lnSpc>
            </a:pPr>
            <a:r>
              <a:rPr lang="en-US" sz="1500" dirty="0" smtClean="0">
                <a:solidFill>
                  <a:schemeClr val="tx1"/>
                </a:solidFill>
              </a:rPr>
              <a:t>Robotics</a:t>
            </a:r>
          </a:p>
          <a:p>
            <a:pPr lvl="1" eaLnBrk="1" hangingPunct="1">
              <a:lnSpc>
                <a:spcPct val="80000"/>
              </a:lnSpc>
            </a:pPr>
            <a:r>
              <a:rPr lang="en-US" sz="1400" dirty="0" smtClean="0"/>
              <a:t>Part mech. eng.</a:t>
            </a:r>
          </a:p>
          <a:p>
            <a:pPr lvl="1" eaLnBrk="1" hangingPunct="1">
              <a:lnSpc>
                <a:spcPct val="80000"/>
              </a:lnSpc>
            </a:pPr>
            <a:r>
              <a:rPr lang="en-US" sz="1400" dirty="0" smtClean="0"/>
              <a:t>Part AI</a:t>
            </a:r>
          </a:p>
          <a:p>
            <a:pPr lvl="1" eaLnBrk="1" hangingPunct="1">
              <a:lnSpc>
                <a:spcPct val="80000"/>
              </a:lnSpc>
            </a:pPr>
            <a:r>
              <a:rPr lang="en-US" sz="1400" dirty="0" smtClean="0"/>
              <a:t>Reality much</a:t>
            </a:r>
          </a:p>
          <a:p>
            <a:pPr lvl="1" eaLnBrk="1" hangingPunct="1">
              <a:lnSpc>
                <a:spcPct val="80000"/>
              </a:lnSpc>
              <a:buFont typeface="Wingdings" pitchFamily="2" charset="2"/>
              <a:buNone/>
            </a:pPr>
            <a:r>
              <a:rPr lang="en-US" sz="1400" dirty="0" smtClean="0"/>
              <a:t>	harder than</a:t>
            </a:r>
          </a:p>
          <a:p>
            <a:pPr lvl="1" eaLnBrk="1" hangingPunct="1">
              <a:lnSpc>
                <a:spcPct val="80000"/>
              </a:lnSpc>
              <a:buFont typeface="Wingdings" pitchFamily="2" charset="2"/>
              <a:buNone/>
            </a:pPr>
            <a:r>
              <a:rPr lang="en-US" sz="1400" dirty="0" smtClean="0"/>
              <a:t>	simulations!</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Technologies</a:t>
            </a:r>
          </a:p>
          <a:p>
            <a:pPr lvl="1" eaLnBrk="1" hangingPunct="1">
              <a:lnSpc>
                <a:spcPct val="80000"/>
              </a:lnSpc>
            </a:pPr>
            <a:r>
              <a:rPr lang="en-US" sz="1400" dirty="0" smtClean="0"/>
              <a:t>Vehicles</a:t>
            </a:r>
          </a:p>
          <a:p>
            <a:pPr lvl="1" eaLnBrk="1" hangingPunct="1">
              <a:lnSpc>
                <a:spcPct val="80000"/>
              </a:lnSpc>
            </a:pPr>
            <a:r>
              <a:rPr lang="en-US" sz="1400" dirty="0" smtClean="0"/>
              <a:t>Rescue</a:t>
            </a:r>
          </a:p>
          <a:p>
            <a:pPr lvl="1" eaLnBrk="1" hangingPunct="1">
              <a:lnSpc>
                <a:spcPct val="80000"/>
              </a:lnSpc>
            </a:pPr>
            <a:r>
              <a:rPr lang="en-US" sz="1400" dirty="0" smtClean="0"/>
              <a:t>Soccer!</a:t>
            </a:r>
          </a:p>
          <a:p>
            <a:pPr lvl="1" eaLnBrk="1" hangingPunct="1">
              <a:lnSpc>
                <a:spcPct val="80000"/>
              </a:lnSpc>
            </a:pPr>
            <a:r>
              <a:rPr lang="en-US" sz="1400" dirty="0" smtClean="0"/>
              <a:t>Lots of automation…</a:t>
            </a:r>
          </a:p>
          <a:p>
            <a:pPr lvl="1" eaLnBrk="1" hangingPunct="1">
              <a:lnSpc>
                <a:spcPct val="80000"/>
              </a:lnSpc>
            </a:pPr>
            <a:endParaRPr lang="en-US" sz="1400" dirty="0" smtClean="0"/>
          </a:p>
          <a:p>
            <a:pPr eaLnBrk="1" hangingPunct="1">
              <a:lnSpc>
                <a:spcPct val="80000"/>
              </a:lnSpc>
            </a:pPr>
            <a:r>
              <a:rPr lang="en-US" sz="1500" dirty="0" smtClean="0">
                <a:solidFill>
                  <a:schemeClr val="tx1"/>
                </a:solidFill>
              </a:rPr>
              <a:t>In this class:</a:t>
            </a:r>
          </a:p>
          <a:p>
            <a:pPr lvl="1" eaLnBrk="1" hangingPunct="1">
              <a:lnSpc>
                <a:spcPct val="80000"/>
              </a:lnSpc>
            </a:pPr>
            <a:r>
              <a:rPr lang="en-US" sz="1400" dirty="0" smtClean="0"/>
              <a:t>We ignore mechanical aspects</a:t>
            </a:r>
          </a:p>
          <a:p>
            <a:pPr lvl="1" eaLnBrk="1" hangingPunct="1">
              <a:lnSpc>
                <a:spcPct val="80000"/>
              </a:lnSpc>
            </a:pPr>
            <a:r>
              <a:rPr lang="en-US" sz="1400" dirty="0" smtClean="0"/>
              <a:t>Methods for planning</a:t>
            </a:r>
          </a:p>
          <a:p>
            <a:pPr lvl="1" eaLnBrk="1" hangingPunct="1">
              <a:lnSpc>
                <a:spcPct val="80000"/>
              </a:lnSpc>
            </a:pPr>
            <a:r>
              <a:rPr lang="en-US" sz="1400" dirty="0" smtClean="0"/>
              <a:t>Methods for control</a:t>
            </a:r>
          </a:p>
        </p:txBody>
      </p:sp>
      <p:sp>
        <p:nvSpPr>
          <p:cNvPr id="2054" name="Text Box 7"/>
          <p:cNvSpPr txBox="1">
            <a:spLocks noChangeArrowheads="1"/>
          </p:cNvSpPr>
          <p:nvPr/>
        </p:nvSpPr>
        <p:spPr bwMode="auto">
          <a:xfrm>
            <a:off x="3124200" y="4857751"/>
            <a:ext cx="3676650" cy="238525"/>
          </a:xfrm>
          <a:prstGeom prst="rect">
            <a:avLst/>
          </a:prstGeom>
          <a:noFill/>
          <a:ln w="9525">
            <a:noFill/>
            <a:miter lim="800000"/>
            <a:headEnd/>
            <a:tailEnd/>
          </a:ln>
        </p:spPr>
        <p:txBody>
          <a:bodyPr wrap="square" lIns="68579" tIns="34289" rIns="68579" bIns="34289">
            <a:spAutoFit/>
          </a:bodyPr>
          <a:lstStyle/>
          <a:p>
            <a:pPr>
              <a:spcBef>
                <a:spcPct val="50000"/>
              </a:spcBef>
            </a:pPr>
            <a:r>
              <a:rPr lang="en-US" sz="1100" dirty="0">
                <a:latin typeface="Calibri"/>
                <a:cs typeface="Calibri"/>
              </a:rPr>
              <a:t>Images </a:t>
            </a:r>
            <a:r>
              <a:rPr lang="en-US" sz="1100" dirty="0" smtClean="0">
                <a:latin typeface="Calibri"/>
                <a:cs typeface="Calibri"/>
              </a:rPr>
              <a:t>from UC Berkeley, Boston Dynamics, </a:t>
            </a:r>
            <a:r>
              <a:rPr lang="en-US" sz="1100" dirty="0" err="1" smtClean="0">
                <a:latin typeface="Calibri"/>
                <a:cs typeface="Calibri"/>
              </a:rPr>
              <a:t>RoboCup</a:t>
            </a:r>
            <a:r>
              <a:rPr lang="en-US" sz="1100" dirty="0" smtClean="0">
                <a:latin typeface="Calibri"/>
                <a:cs typeface="Calibri"/>
              </a:rPr>
              <a:t>, Google</a:t>
            </a:r>
            <a:endParaRPr lang="en-US" sz="1100" dirty="0">
              <a:latin typeface="Calibri"/>
              <a:cs typeface="Calibri"/>
            </a:endParaRPr>
          </a:p>
        </p:txBody>
      </p:sp>
      <p:pic>
        <p:nvPicPr>
          <p:cNvPr id="2" name="Picture 3"/>
          <p:cNvPicPr>
            <a:picLocks noChangeAspect="1" noChangeArrowheads="1"/>
          </p:cNvPicPr>
          <p:nvPr/>
        </p:nvPicPr>
        <p:blipFill>
          <a:blip r:embed="rId2"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3"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4" cstate="print"/>
          <a:srcRect l="28571" r="25714"/>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5"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smtClean="0">
                <a:solidFill>
                  <a:srgbClr val="FF0000"/>
                </a:solidFill>
                <a:latin typeface="Calibri"/>
                <a:cs typeface="Calibri"/>
              </a:rPr>
              <a:t>Demo 1: ROBOTICS – </a:t>
            </a:r>
            <a:r>
              <a:rPr lang="en-US" sz="1200" dirty="0" err="1" smtClean="0">
                <a:solidFill>
                  <a:srgbClr val="FF0000"/>
                </a:solidFill>
                <a:latin typeface="Calibri"/>
                <a:cs typeface="Calibri"/>
              </a:rPr>
              <a:t>soccer.avi</a:t>
            </a:r>
            <a:endParaRPr lang="en-US" sz="1200" dirty="0">
              <a:solidFill>
                <a:srgbClr val="FF0000"/>
              </a:solidFill>
              <a:latin typeface="Calibri"/>
              <a:cs typeface="Calibri"/>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smtClean="0">
                <a:solidFill>
                  <a:srgbClr val="FF0000"/>
                </a:solidFill>
                <a:latin typeface="Calibri"/>
                <a:cs typeface="Calibri"/>
              </a:rPr>
              <a:t>Demo 2: ROBOTICS – soccer2.avi</a:t>
            </a:r>
            <a:endParaRPr lang="en-US" sz="1200" dirty="0">
              <a:solidFill>
                <a:srgbClr val="FF0000"/>
              </a:solidFill>
              <a:latin typeface="Calibri"/>
              <a:cs typeface="Calibri"/>
            </a:endParaRP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smtClean="0">
                <a:solidFill>
                  <a:srgbClr val="FF0000"/>
                </a:solidFill>
                <a:latin typeface="Calibri"/>
                <a:cs typeface="Calibri"/>
              </a:rPr>
              <a:t>Demo 3: ROBOTICS – </a:t>
            </a:r>
            <a:r>
              <a:rPr lang="en-US" sz="1200" dirty="0" err="1">
                <a:solidFill>
                  <a:srgbClr val="FF0000"/>
                </a:solidFill>
                <a:latin typeface="Calibri"/>
                <a:cs typeface="Calibri"/>
              </a:rPr>
              <a:t>g</a:t>
            </a:r>
            <a:r>
              <a:rPr lang="en-US" sz="1200" dirty="0" err="1" smtClean="0">
                <a:solidFill>
                  <a:srgbClr val="FF0000"/>
                </a:solidFill>
                <a:latin typeface="Calibri"/>
                <a:cs typeface="Calibri"/>
              </a:rPr>
              <a:t>car.avi</a:t>
            </a:r>
            <a:endParaRPr lang="en-US" sz="1200" dirty="0">
              <a:solidFill>
                <a:srgbClr val="FF0000"/>
              </a:solidFill>
              <a:latin typeface="Calibri"/>
              <a:cs typeface="Calibri"/>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smtClean="0">
                <a:solidFill>
                  <a:srgbClr val="FF0000"/>
                </a:solidFill>
                <a:latin typeface="Calibri"/>
                <a:cs typeface="Calibri"/>
              </a:rPr>
              <a:t>Demo 4: ROBOTICS – </a:t>
            </a:r>
            <a:r>
              <a:rPr lang="en-US" sz="1200" dirty="0" err="1" smtClean="0">
                <a:solidFill>
                  <a:srgbClr val="FF0000"/>
                </a:solidFill>
                <a:latin typeface="Calibri"/>
                <a:cs typeface="Calibri"/>
              </a:rPr>
              <a:t>laundry.avi</a:t>
            </a:r>
            <a:endParaRPr lang="en-US" sz="1200" dirty="0">
              <a:solidFill>
                <a:srgbClr val="FF0000"/>
              </a:solidFill>
              <a:latin typeface="Calibri"/>
              <a:cs typeface="Calibri"/>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smtClean="0">
                <a:solidFill>
                  <a:srgbClr val="FF0000"/>
                </a:solidFill>
                <a:latin typeface="Calibri"/>
                <a:cs typeface="Calibri"/>
              </a:rPr>
              <a:t>Demo 5: ROBOTICS – </a:t>
            </a:r>
            <a:r>
              <a:rPr lang="en-US" sz="1200" dirty="0" err="1" smtClean="0">
                <a:solidFill>
                  <a:srgbClr val="FF0000"/>
                </a:solidFill>
                <a:latin typeface="Calibri"/>
                <a:cs typeface="Calibri"/>
              </a:rPr>
              <a:t>petman.avi</a:t>
            </a:r>
            <a:endParaRPr lang="en-US" sz="1200" dirty="0">
              <a:solidFill>
                <a:srgbClr val="FF0000"/>
              </a:solidFill>
              <a:latin typeface="Calibri"/>
              <a:cs typeface="Calibri"/>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Logic</a:t>
            </a:r>
          </a:p>
        </p:txBody>
      </p:sp>
      <p:sp>
        <p:nvSpPr>
          <p:cNvPr id="19459" name="Rectangle 3"/>
          <p:cNvSpPr>
            <a:spLocks noGrp="1" noChangeArrowheads="1"/>
          </p:cNvSpPr>
          <p:nvPr>
            <p:ph type="body" idx="1"/>
          </p:nvPr>
        </p:nvSpPr>
        <p:spPr>
          <a:xfrm>
            <a:off x="685800" y="1200151"/>
            <a:ext cx="4724400" cy="3394472"/>
          </a:xfrm>
        </p:spPr>
        <p:txBody>
          <a:bodyPr/>
          <a:lstStyle/>
          <a:p>
            <a:pPr eaLnBrk="1" hangingPunct="1"/>
            <a:r>
              <a:rPr lang="en-US" sz="2100" dirty="0" smtClean="0"/>
              <a:t>Logical systems</a:t>
            </a:r>
          </a:p>
          <a:p>
            <a:pPr lvl="1" eaLnBrk="1" hangingPunct="1"/>
            <a:r>
              <a:rPr lang="en-US" sz="1800" dirty="0" smtClean="0"/>
              <a:t>Theorem </a:t>
            </a:r>
            <a:r>
              <a:rPr lang="en-US" sz="1800" dirty="0" err="1" smtClean="0"/>
              <a:t>provers</a:t>
            </a:r>
            <a:endParaRPr lang="en-US" sz="1800" dirty="0" smtClean="0"/>
          </a:p>
          <a:p>
            <a:pPr lvl="1" eaLnBrk="1" hangingPunct="1"/>
            <a:r>
              <a:rPr lang="en-US" sz="1800" dirty="0" smtClean="0"/>
              <a:t>NASA fault diagnosis</a:t>
            </a:r>
          </a:p>
          <a:p>
            <a:pPr lvl="1" eaLnBrk="1" hangingPunct="1"/>
            <a:r>
              <a:rPr lang="en-US" sz="1800" dirty="0" smtClean="0"/>
              <a:t>Question answering</a:t>
            </a:r>
          </a:p>
          <a:p>
            <a:pPr lvl="1" eaLnBrk="1" hangingPunct="1"/>
            <a:endParaRPr lang="en-US" sz="1800" dirty="0" smtClean="0"/>
          </a:p>
          <a:p>
            <a:pPr eaLnBrk="1" hangingPunct="1"/>
            <a:r>
              <a:rPr lang="en-US" sz="2100" dirty="0" smtClean="0"/>
              <a:t>Methods:</a:t>
            </a:r>
          </a:p>
          <a:p>
            <a:pPr lvl="1" eaLnBrk="1" hangingPunct="1"/>
            <a:r>
              <a:rPr lang="en-US" sz="1800" dirty="0" smtClean="0"/>
              <a:t>Deduction systems</a:t>
            </a:r>
          </a:p>
          <a:p>
            <a:pPr lvl="1" eaLnBrk="1" hangingPunct="1"/>
            <a:r>
              <a:rPr lang="en-US" sz="1800" dirty="0" smtClean="0"/>
              <a:t>Constraint satisfaction</a:t>
            </a:r>
          </a:p>
          <a:p>
            <a:pPr lvl="1" eaLnBrk="1" hangingPunct="1"/>
            <a:r>
              <a:rPr lang="en-US" sz="1800" dirty="0" err="1" smtClean="0"/>
              <a:t>Satisfiability</a:t>
            </a:r>
            <a:r>
              <a:rPr lang="en-US" sz="1800" dirty="0" smtClean="0"/>
              <a:t> solvers (huge advances!)</a:t>
            </a:r>
          </a:p>
        </p:txBody>
      </p:sp>
      <p:pic>
        <p:nvPicPr>
          <p:cNvPr id="19460" name="Picture 4"/>
          <p:cNvPicPr>
            <a:picLocks noChangeAspect="1" noChangeArrowheads="1"/>
          </p:cNvPicPr>
          <p:nvPr/>
        </p:nvPicPr>
        <p:blipFill>
          <a:blip r:embed="rId2" cstate="print"/>
          <a:srcRect r="15189"/>
          <a:stretch>
            <a:fillRect/>
          </a:stretch>
        </p:blipFill>
        <p:spPr bwMode="auto">
          <a:xfrm>
            <a:off x="5410200" y="1352550"/>
            <a:ext cx="2928938" cy="3050381"/>
          </a:xfrm>
          <a:prstGeom prst="rect">
            <a:avLst/>
          </a:prstGeom>
          <a:noFill/>
          <a:ln w="9525">
            <a:noFill/>
            <a:miter lim="800000"/>
            <a:headEnd/>
            <a:tailEnd/>
          </a:ln>
        </p:spPr>
      </p:pic>
      <p:sp>
        <p:nvSpPr>
          <p:cNvPr id="19461" name="Text Box 5"/>
          <p:cNvSpPr txBox="1">
            <a:spLocks noChangeArrowheads="1"/>
          </p:cNvSpPr>
          <p:nvPr/>
        </p:nvSpPr>
        <p:spPr bwMode="auto">
          <a:xfrm>
            <a:off x="6362700" y="4857751"/>
            <a:ext cx="1714500" cy="242372"/>
          </a:xfrm>
          <a:prstGeom prst="rect">
            <a:avLst/>
          </a:prstGeom>
          <a:noFill/>
          <a:ln w="9525">
            <a:noFill/>
            <a:miter lim="800000"/>
            <a:headEnd/>
            <a:tailEnd/>
          </a:ln>
        </p:spPr>
        <p:txBody>
          <a:bodyPr lIns="68579" tIns="34289" rIns="68579" bIns="34289">
            <a:spAutoFit/>
          </a:bodyPr>
          <a:lstStyle/>
          <a:p>
            <a:pPr>
              <a:spcBef>
                <a:spcPct val="50000"/>
              </a:spcBef>
            </a:pPr>
            <a:r>
              <a:rPr lang="en-US" sz="1100" dirty="0">
                <a:latin typeface="Calibri"/>
                <a:cs typeface="Calibri"/>
              </a:rPr>
              <a:t>Image from Bart Selman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6631699" y="1352550"/>
            <a:ext cx="2357600" cy="2819399"/>
          </a:xfrm>
          <a:prstGeom prst="rect">
            <a:avLst/>
          </a:prstGeom>
          <a:noFill/>
        </p:spPr>
      </p:pic>
      <p:sp>
        <p:nvSpPr>
          <p:cNvPr id="20482" name="Rectangle 2"/>
          <p:cNvSpPr>
            <a:spLocks noGrp="1" noChangeArrowheads="1"/>
          </p:cNvSpPr>
          <p:nvPr>
            <p:ph type="title"/>
          </p:nvPr>
        </p:nvSpPr>
        <p:spPr/>
        <p:txBody>
          <a:bodyPr/>
          <a:lstStyle/>
          <a:p>
            <a:pPr eaLnBrk="1" hangingPunct="1"/>
            <a:r>
              <a:rPr lang="en-US" smtClean="0"/>
              <a:t>Game Playing</a:t>
            </a:r>
          </a:p>
        </p:txBody>
      </p:sp>
      <p:sp>
        <p:nvSpPr>
          <p:cNvPr id="551939" name="Rectangle 3"/>
          <p:cNvSpPr>
            <a:spLocks noGrp="1" noChangeArrowheads="1"/>
          </p:cNvSpPr>
          <p:nvPr>
            <p:ph type="body" idx="1"/>
          </p:nvPr>
        </p:nvSpPr>
        <p:spPr>
          <a:xfrm>
            <a:off x="304800" y="971550"/>
            <a:ext cx="8534400" cy="3546873"/>
          </a:xfrm>
        </p:spPr>
        <p:txBody>
          <a:bodyPr/>
          <a:lstStyle/>
          <a:p>
            <a:pPr eaLnBrk="1" hangingPunct="1">
              <a:lnSpc>
                <a:spcPct val="80000"/>
              </a:lnSpc>
            </a:pPr>
            <a:r>
              <a:rPr lang="en-US" sz="1500" dirty="0" smtClean="0"/>
              <a:t>Classic Moment: May, '97: Deep Blue vs. Kasparov</a:t>
            </a:r>
          </a:p>
          <a:p>
            <a:pPr lvl="1" eaLnBrk="1" hangingPunct="1">
              <a:lnSpc>
                <a:spcPct val="80000"/>
              </a:lnSpc>
            </a:pPr>
            <a:r>
              <a:rPr lang="en-US" sz="1400" dirty="0" smtClean="0"/>
              <a:t>First match won against world champion</a:t>
            </a:r>
          </a:p>
          <a:p>
            <a:pPr lvl="1" eaLnBrk="1" hangingPunct="1">
              <a:lnSpc>
                <a:spcPct val="80000"/>
              </a:lnSpc>
            </a:pPr>
            <a:r>
              <a:rPr lang="en-US" sz="1400" dirty="0" smtClean="0"/>
              <a:t>“Intelligent creative” play</a:t>
            </a:r>
          </a:p>
          <a:p>
            <a:pPr lvl="1" eaLnBrk="1" hangingPunct="1">
              <a:lnSpc>
                <a:spcPct val="80000"/>
              </a:lnSpc>
            </a:pPr>
            <a:r>
              <a:rPr lang="en-US" sz="1400" dirty="0" smtClean="0"/>
              <a:t>200 million board positions per second</a:t>
            </a:r>
          </a:p>
          <a:p>
            <a:pPr lvl="1" eaLnBrk="1" hangingPunct="1">
              <a:lnSpc>
                <a:spcPct val="80000"/>
              </a:lnSpc>
            </a:pPr>
            <a:r>
              <a:rPr lang="en-US" sz="1400" dirty="0" smtClean="0"/>
              <a:t>Humans understood 99.9 of Deep Blue's moves</a:t>
            </a:r>
          </a:p>
          <a:p>
            <a:pPr lvl="1" eaLnBrk="1" hangingPunct="1">
              <a:lnSpc>
                <a:spcPct val="80000"/>
              </a:lnSpc>
            </a:pPr>
            <a:r>
              <a:rPr lang="en-US" sz="1400" dirty="0" smtClean="0"/>
              <a:t>Can do about the same now with a PC cluster</a:t>
            </a:r>
          </a:p>
          <a:p>
            <a:pPr eaLnBrk="1" hangingPunct="1">
              <a:lnSpc>
                <a:spcPct val="80000"/>
              </a:lnSpc>
            </a:pPr>
            <a:endParaRPr lang="en-US" sz="800" dirty="0" smtClean="0"/>
          </a:p>
          <a:p>
            <a:pPr eaLnBrk="1" hangingPunct="1">
              <a:lnSpc>
                <a:spcPct val="80000"/>
              </a:lnSpc>
            </a:pPr>
            <a:r>
              <a:rPr lang="en-US" sz="1500" dirty="0" smtClean="0"/>
              <a:t>Open question:</a:t>
            </a:r>
          </a:p>
          <a:p>
            <a:pPr lvl="1" eaLnBrk="1" hangingPunct="1">
              <a:lnSpc>
                <a:spcPct val="80000"/>
              </a:lnSpc>
            </a:pPr>
            <a:r>
              <a:rPr lang="en-US" sz="1400" dirty="0" smtClean="0"/>
              <a:t>How does human cognition deal with the</a:t>
            </a:r>
          </a:p>
          <a:p>
            <a:pPr lvl="1" eaLnBrk="1" hangingPunct="1">
              <a:lnSpc>
                <a:spcPct val="80000"/>
              </a:lnSpc>
              <a:buFont typeface="Wingdings" pitchFamily="2" charset="2"/>
              <a:buNone/>
            </a:pPr>
            <a:r>
              <a:rPr lang="en-US" sz="1400" dirty="0" smtClean="0"/>
              <a:t>	search space explosion of chess?</a:t>
            </a:r>
          </a:p>
          <a:p>
            <a:pPr lvl="1" eaLnBrk="1" hangingPunct="1">
              <a:lnSpc>
                <a:spcPct val="80000"/>
              </a:lnSpc>
            </a:pPr>
            <a:r>
              <a:rPr lang="en-US" sz="1400" dirty="0" smtClean="0"/>
              <a:t>Or: how can humans compete with computers at all??</a:t>
            </a:r>
          </a:p>
          <a:p>
            <a:pPr eaLnBrk="1" hangingPunct="1">
              <a:lnSpc>
                <a:spcPct val="80000"/>
              </a:lnSpc>
            </a:pPr>
            <a:endParaRPr lang="en-US" sz="800" dirty="0" smtClean="0"/>
          </a:p>
          <a:p>
            <a:pPr eaLnBrk="1" hangingPunct="1">
              <a:lnSpc>
                <a:spcPct val="80000"/>
              </a:lnSpc>
            </a:pPr>
            <a:r>
              <a:rPr lang="en-US" sz="1500" dirty="0" smtClean="0"/>
              <a:t>1996: Kasparov Beats Deep Blue</a:t>
            </a:r>
          </a:p>
          <a:p>
            <a:pPr eaLnBrk="1" hangingPunct="1">
              <a:lnSpc>
                <a:spcPct val="80000"/>
              </a:lnSpc>
              <a:buFont typeface="Wingdings" pitchFamily="2" charset="2"/>
              <a:buNone/>
            </a:pPr>
            <a:r>
              <a:rPr lang="en-US" sz="1400" dirty="0" smtClean="0"/>
              <a:t>	</a:t>
            </a:r>
            <a:r>
              <a:rPr lang="en-US" sz="1400" dirty="0" smtClean="0">
                <a:solidFill>
                  <a:schemeClr val="tx1"/>
                </a:solidFill>
              </a:rPr>
              <a:t>“I could feel --- I could smell --- a new kind of intelligence across the table.”</a:t>
            </a:r>
          </a:p>
          <a:p>
            <a:pPr eaLnBrk="1" hangingPunct="1">
              <a:lnSpc>
                <a:spcPct val="80000"/>
              </a:lnSpc>
            </a:pPr>
            <a:endParaRPr lang="en-US" sz="800" dirty="0" smtClean="0"/>
          </a:p>
          <a:p>
            <a:pPr eaLnBrk="1" hangingPunct="1">
              <a:lnSpc>
                <a:spcPct val="80000"/>
              </a:lnSpc>
            </a:pPr>
            <a:r>
              <a:rPr lang="en-US" sz="1500" dirty="0" smtClean="0"/>
              <a:t>1997: Deep Blue Beats Kasparov</a:t>
            </a:r>
          </a:p>
          <a:p>
            <a:pPr eaLnBrk="1" hangingPunct="1">
              <a:lnSpc>
                <a:spcPct val="80000"/>
              </a:lnSpc>
              <a:buFont typeface="Wingdings" pitchFamily="2" charset="2"/>
              <a:buNone/>
            </a:pPr>
            <a:r>
              <a:rPr lang="en-US" sz="1500" b="1" dirty="0" smtClean="0"/>
              <a:t>	</a:t>
            </a:r>
            <a:r>
              <a:rPr lang="en-US" sz="1400" dirty="0" smtClean="0">
                <a:solidFill>
                  <a:schemeClr val="tx1"/>
                </a:solidFill>
              </a:rPr>
              <a:t>“Deep Blue hasn't proven anything.”</a:t>
            </a:r>
          </a:p>
          <a:p>
            <a:pPr eaLnBrk="1" hangingPunct="1">
              <a:lnSpc>
                <a:spcPct val="80000"/>
              </a:lnSpc>
            </a:pPr>
            <a:endParaRPr lang="en-US" sz="400" dirty="0" smtClean="0"/>
          </a:p>
          <a:p>
            <a:pPr eaLnBrk="1" hangingPunct="1">
              <a:lnSpc>
                <a:spcPct val="80000"/>
              </a:lnSpc>
            </a:pPr>
            <a:r>
              <a:rPr lang="en-US" sz="1500" dirty="0" smtClean="0"/>
              <a:t>Huge game-playing advances recently, e.g. in Go!</a:t>
            </a:r>
          </a:p>
          <a:p>
            <a:pPr eaLnBrk="1" hangingPunct="1">
              <a:lnSpc>
                <a:spcPct val="80000"/>
              </a:lnSpc>
            </a:pPr>
            <a:endParaRPr lang="en-US" sz="1400" dirty="0" smtClean="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srcRect l="7556" r="31995"/>
          <a:stretch>
            <a:fillRect/>
          </a:stretch>
        </p:blipFill>
        <p:spPr bwMode="auto">
          <a:xfrm>
            <a:off x="4752975" y="992981"/>
            <a:ext cx="1724025" cy="1883569"/>
          </a:xfrm>
          <a:prstGeom prst="rect">
            <a:avLst/>
          </a:prstGeom>
          <a:noFill/>
          <a:ln w="9525">
            <a:noFill/>
            <a:miter lim="800000"/>
            <a:headEnd/>
            <a:tailEnd/>
          </a:ln>
        </p:spPr>
      </p:pic>
    </p:spTree>
    <p:extLst>
      <p:ext uri="{BB962C8B-B14F-4D97-AF65-F5344CB8AC3E}">
        <p14:creationId xmlns:p14="http://schemas.microsoft.com/office/powerpoint/2010/main" xmlns="" val="378148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1939">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1939">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1939">
                                            <p:txEl>
                                              <p:pRg st="16" end="1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193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5881026" y="1352550"/>
            <a:ext cx="2986748" cy="2666998"/>
          </a:xfrm>
          <a:prstGeom prst="rect">
            <a:avLst/>
          </a:prstGeom>
          <a:noFill/>
        </p:spPr>
      </p:pic>
      <p:sp>
        <p:nvSpPr>
          <p:cNvPr id="21507" name="Rectangle 4"/>
          <p:cNvSpPr>
            <a:spLocks noGrp="1" noChangeArrowheads="1"/>
          </p:cNvSpPr>
          <p:nvPr>
            <p:ph type="title"/>
          </p:nvPr>
        </p:nvSpPr>
        <p:spPr/>
        <p:txBody>
          <a:bodyPr rIns="99058"/>
          <a:lstStyle/>
          <a:p>
            <a:r>
              <a:rPr lang="en-US" dirty="0" smtClean="0"/>
              <a:t>Decision Making</a:t>
            </a:r>
          </a:p>
        </p:txBody>
      </p:sp>
      <p:sp>
        <p:nvSpPr>
          <p:cNvPr id="21508" name="Rectangle 5"/>
          <p:cNvSpPr>
            <a:spLocks noGrp="1" noChangeArrowheads="1"/>
          </p:cNvSpPr>
          <p:nvPr>
            <p:ph idx="1"/>
          </p:nvPr>
        </p:nvSpPr>
        <p:spPr>
          <a:xfrm>
            <a:off x="1524000" y="1047750"/>
            <a:ext cx="6324600" cy="3546873"/>
          </a:xfrm>
        </p:spPr>
        <p:txBody>
          <a:bodyPr rIns="99058"/>
          <a:lstStyle/>
          <a:p>
            <a:pPr marL="586964" lvl="1">
              <a:buClrTx/>
            </a:pPr>
            <a:r>
              <a:rPr lang="en-US" dirty="0" smtClean="0">
                <a:solidFill>
                  <a:schemeClr val="accent6"/>
                </a:solidFill>
              </a:rPr>
              <a:t>Applied AI involves many kinds of automation</a:t>
            </a:r>
          </a:p>
          <a:p>
            <a:pPr marL="886993" lvl="2">
              <a:buClrTx/>
            </a:pPr>
            <a:r>
              <a:rPr lang="en-US" dirty="0" smtClean="0"/>
              <a:t>Scheduling, e.g. airline routing, military</a:t>
            </a:r>
          </a:p>
          <a:p>
            <a:pPr marL="886993" lvl="2">
              <a:buClrTx/>
            </a:pPr>
            <a:r>
              <a:rPr lang="en-US" dirty="0" smtClean="0"/>
              <a:t>Route planning, e.g. Google maps</a:t>
            </a:r>
          </a:p>
          <a:p>
            <a:pPr marL="886993" lvl="2">
              <a:buClrTx/>
            </a:pPr>
            <a:r>
              <a:rPr lang="en-US" dirty="0" smtClean="0"/>
              <a:t>Medical diagnosis</a:t>
            </a:r>
          </a:p>
          <a:p>
            <a:pPr marL="886993" lvl="2">
              <a:buClrTx/>
            </a:pPr>
            <a:r>
              <a:rPr lang="en-US" dirty="0" smtClean="0"/>
              <a:t>Web search engines</a:t>
            </a:r>
          </a:p>
          <a:p>
            <a:pPr marL="886993" lvl="2">
              <a:buClrTx/>
            </a:pPr>
            <a:r>
              <a:rPr lang="en-US" dirty="0" smtClean="0"/>
              <a:t>Spam classifiers</a:t>
            </a:r>
          </a:p>
          <a:p>
            <a:pPr marL="886993" lvl="2">
              <a:buClrTx/>
            </a:pPr>
            <a:r>
              <a:rPr lang="en-US" dirty="0" smtClean="0"/>
              <a:t>Automated help desks</a:t>
            </a:r>
          </a:p>
          <a:p>
            <a:pPr marL="886993" lvl="2">
              <a:buClrTx/>
            </a:pPr>
            <a:r>
              <a:rPr lang="en-US" dirty="0" smtClean="0"/>
              <a:t>Fraud detection</a:t>
            </a:r>
          </a:p>
          <a:p>
            <a:pPr marL="886993" lvl="2">
              <a:buClrTx/>
            </a:pPr>
            <a:r>
              <a:rPr lang="en-US" dirty="0" smtClean="0"/>
              <a:t>Product recommendations</a:t>
            </a:r>
          </a:p>
          <a:p>
            <a:pPr marL="886993" lvl="2">
              <a:buClrTx/>
            </a:pPr>
            <a:r>
              <a:rPr lang="en-US" dirty="0" smtClean="0"/>
              <a:t>… Lots more!</a:t>
            </a:r>
          </a:p>
        </p:txBody>
      </p:sp>
    </p:spTree>
    <p:extLst>
      <p:ext uri="{BB962C8B-B14F-4D97-AF65-F5344CB8AC3E}">
        <p14:creationId xmlns:p14="http://schemas.microsoft.com/office/powerpoint/2010/main" xmlns="" val="94894301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smtClean="0"/>
              <a:t>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smtClean="0"/>
              <a:t>An </a:t>
            </a:r>
            <a:r>
              <a:rPr lang="en-US" sz="1600" b="1" dirty="0" smtClean="0"/>
              <a:t>agent</a:t>
            </a:r>
            <a:r>
              <a:rPr lang="en-US" sz="1600" dirty="0" smtClean="0"/>
              <a:t> is an entity that </a:t>
            </a:r>
            <a:r>
              <a:rPr lang="en-US" sz="1600" i="1" dirty="0" smtClean="0"/>
              <a:t>perceives</a:t>
            </a:r>
            <a:r>
              <a:rPr lang="en-US" sz="1600" dirty="0" smtClean="0"/>
              <a:t> and </a:t>
            </a:r>
            <a:r>
              <a:rPr lang="en-US" sz="1600" i="1" dirty="0" smtClean="0"/>
              <a:t>acts</a:t>
            </a:r>
            <a:r>
              <a:rPr lang="en-US" sz="1600" dirty="0" smtClean="0"/>
              <a:t>.</a:t>
            </a:r>
          </a:p>
          <a:p>
            <a:pPr marL="342892" indent="-342892">
              <a:spcBef>
                <a:spcPts val="1125"/>
              </a:spcBef>
              <a:buClrTx/>
            </a:pPr>
            <a:r>
              <a:rPr lang="en-US" sz="1600" dirty="0" smtClean="0"/>
              <a:t>A </a:t>
            </a:r>
            <a:r>
              <a:rPr lang="en-US" sz="1600" b="1" dirty="0" smtClean="0"/>
              <a:t>rational agent</a:t>
            </a:r>
            <a:r>
              <a:rPr lang="en-US" sz="1600" b="1" i="1" dirty="0" smtClean="0"/>
              <a:t> </a:t>
            </a:r>
            <a:r>
              <a:rPr lang="en-US" sz="1600" dirty="0" smtClean="0"/>
              <a:t>selects actions that maximize its (expected) </a:t>
            </a:r>
            <a:r>
              <a:rPr lang="en-US" sz="1600" b="1" dirty="0" smtClean="0"/>
              <a:t>utility</a:t>
            </a:r>
            <a:r>
              <a:rPr lang="en-US" sz="1600" dirty="0" smtClean="0"/>
              <a:t>.  </a:t>
            </a:r>
          </a:p>
          <a:p>
            <a:pPr marL="342892" indent="-342892">
              <a:spcBef>
                <a:spcPts val="1125"/>
              </a:spcBef>
              <a:buClrTx/>
            </a:pPr>
            <a:r>
              <a:rPr lang="en-US" sz="1600" dirty="0" smtClean="0"/>
              <a:t>Characteristics of the </a:t>
            </a:r>
            <a:r>
              <a:rPr lang="en-US" sz="1600" b="1" dirty="0" smtClean="0"/>
              <a:t>percepts, environment,</a:t>
            </a:r>
            <a:r>
              <a:rPr lang="en-US" sz="1600" dirty="0" smtClean="0"/>
              <a:t> and </a:t>
            </a:r>
            <a:r>
              <a:rPr lang="en-US" sz="1600" b="1" dirty="0" smtClean="0"/>
              <a:t>action space </a:t>
            </a:r>
            <a:r>
              <a:rPr lang="en-US" sz="1600" dirty="0" smtClean="0"/>
              <a:t>dictate techniques for selecting rational actions</a:t>
            </a:r>
          </a:p>
          <a:p>
            <a:pPr marL="342892" indent="-342892">
              <a:spcBef>
                <a:spcPts val="1125"/>
              </a:spcBef>
              <a:buClrTx/>
            </a:pPr>
            <a:r>
              <a:rPr lang="en-US" sz="1600" b="1" dirty="0" smtClean="0">
                <a:solidFill>
                  <a:srgbClr val="333399"/>
                </a:solidFill>
                <a:cs typeface="Arial" charset="0"/>
              </a:rPr>
              <a:t>This course </a:t>
            </a:r>
            <a:r>
              <a:rPr lang="en-US" sz="1600" dirty="0" smtClean="0">
                <a:solidFill>
                  <a:srgbClr val="333399"/>
                </a:solidFill>
                <a:cs typeface="Arial" charset="0"/>
              </a:rPr>
              <a:t>is about:</a:t>
            </a:r>
          </a:p>
          <a:p>
            <a:pPr marL="629825" lvl="1" indent="-257168">
              <a:lnSpc>
                <a:spcPct val="80000"/>
              </a:lnSpc>
              <a:spcBef>
                <a:spcPts val="554"/>
              </a:spcBef>
              <a:buSzPct val="100000"/>
            </a:pPr>
            <a:r>
              <a:rPr lang="en-US" sz="1600" dirty="0" smtClean="0">
                <a:cs typeface="Arial" charset="0"/>
              </a:rPr>
              <a:t>General AI techniques for a variety of problem types</a:t>
            </a:r>
          </a:p>
          <a:p>
            <a:pPr marL="629825" lvl="1" indent="-257168">
              <a:lnSpc>
                <a:spcPct val="80000"/>
              </a:lnSpc>
              <a:spcBef>
                <a:spcPts val="554"/>
              </a:spcBef>
              <a:buSzPct val="100000"/>
            </a:pPr>
            <a:r>
              <a:rPr lang="en-US" sz="1600" dirty="0" smtClean="0">
                <a:cs typeface="Arial" charset="0"/>
              </a:rPr>
              <a:t>Learning to recognize when and how a new problem can be solved with an existing technique</a:t>
            </a:r>
          </a:p>
          <a:p>
            <a:pPr marL="342892" indent="-342892">
              <a:spcBef>
                <a:spcPts val="1125"/>
              </a:spcBef>
              <a:buClrTx/>
            </a:pPr>
            <a:endParaRPr lang="en-US" sz="1600" dirty="0" smtClean="0"/>
          </a:p>
        </p:txBody>
      </p:sp>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46083" name="Picture 3"/>
          <p:cNvPicPr preferRelativeResize="0">
            <a:picLocks noChangeArrowheads="1"/>
          </p:cNvPicPr>
          <p:nvPr/>
        </p:nvPicPr>
        <p:blipFill>
          <a:blip r:embed="rId2" cstate="print">
            <a:extLst>
              <a:ext uri="{28A0092B-C50C-407E-A947-70E740481C1C}">
                <a14:useLocalDpi xmlns:a14="http://schemas.microsoft.com/office/drawing/2010/main" xmlns="" val="0"/>
              </a:ext>
            </a:extLst>
          </a:blip>
          <a:stretch>
            <a:fillRect/>
          </a:stretch>
        </p:blipFill>
        <p:spPr bwMode="auto">
          <a:xfrm flipH="1">
            <a:off x="5791200" y="1122226"/>
            <a:ext cx="2819399" cy="2207151"/>
          </a:xfrm>
          <a:prstGeom prst="rect">
            <a:avLst/>
          </a:prstGeom>
          <a:noFill/>
        </p:spPr>
      </p:pic>
    </p:spTree>
    <p:extLst>
      <p:ext uri="{BB962C8B-B14F-4D97-AF65-F5344CB8AC3E}">
        <p14:creationId xmlns:p14="http://schemas.microsoft.com/office/powerpoint/2010/main" xmlns="" val="2800530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5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2765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276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solidFill>
                  <a:schemeClr val="tx1"/>
                </a:solidFill>
              </a:rPr>
              <a:t>Today</a:t>
            </a:r>
          </a:p>
        </p:txBody>
      </p:sp>
      <p:sp>
        <p:nvSpPr>
          <p:cNvPr id="9219" name="Rectangle 3"/>
          <p:cNvSpPr>
            <a:spLocks noGrp="1" noChangeArrowheads="1"/>
          </p:cNvSpPr>
          <p:nvPr>
            <p:ph type="body" idx="1"/>
          </p:nvPr>
        </p:nvSpPr>
        <p:spPr>
          <a:xfrm>
            <a:off x="838200" y="1371601"/>
            <a:ext cx="5257800" cy="3394472"/>
          </a:xfrm>
        </p:spPr>
        <p:txBody>
          <a:bodyPr/>
          <a:lstStyle/>
          <a:p>
            <a:pPr eaLnBrk="1" hangingPunct="1"/>
            <a:endParaRPr lang="en-US" sz="600" dirty="0" smtClean="0"/>
          </a:p>
          <a:p>
            <a:pPr eaLnBrk="1" hangingPunct="1"/>
            <a:r>
              <a:rPr lang="en-US" dirty="0" smtClean="0"/>
              <a:t>What is artificial intelligence?</a:t>
            </a:r>
          </a:p>
          <a:p>
            <a:pPr eaLnBrk="1" hangingPunct="1"/>
            <a:endParaRPr lang="en-US" dirty="0" smtClean="0"/>
          </a:p>
          <a:p>
            <a:pPr eaLnBrk="1" hangingPunct="1"/>
            <a:r>
              <a:rPr lang="en-US" dirty="0" smtClean="0"/>
              <a:t>What can AI do?</a:t>
            </a:r>
          </a:p>
          <a:p>
            <a:pPr eaLnBrk="1" hangingPunct="1">
              <a:buNone/>
            </a:pPr>
            <a:endParaRPr lang="en-US" dirty="0" smtClean="0"/>
          </a:p>
        </p:txBody>
      </p:sp>
      <p:pic>
        <p:nvPicPr>
          <p:cNvPr id="22529" name="Picture 1"/>
          <p:cNvPicPr>
            <a:picLocks noChangeAspect="1" noChangeArrowheads="1"/>
          </p:cNvPicPr>
          <p:nvPr/>
        </p:nvPicPr>
        <p:blipFill>
          <a:blip r:embed="rId2">
            <a:extLst>
              <a:ext uri="{28A0092B-C50C-407E-A947-70E740481C1C}">
                <a14:useLocalDpi xmlns:a14="http://schemas.microsoft.com/office/drawing/2010/main" xmlns="" val="0"/>
              </a:ext>
            </a:extLst>
          </a:blip>
          <a:stretch>
            <a:fillRect/>
          </a:stretch>
        </p:blipFill>
        <p:spPr bwMode="auto">
          <a:xfrm>
            <a:off x="5334000" y="1123950"/>
            <a:ext cx="3037389" cy="3400423"/>
          </a:xfrm>
          <a:prstGeom prst="rect">
            <a:avLst/>
          </a:prstGeom>
          <a:noFill/>
        </p:spPr>
      </p:pic>
    </p:spTree>
    <p:extLst>
      <p:ext uri="{BB962C8B-B14F-4D97-AF65-F5344CB8AC3E}">
        <p14:creationId xmlns:p14="http://schemas.microsoft.com/office/powerpoint/2010/main" xmlns="" val="34589152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smtClean="0"/>
              <a:t>Pac-Man as an Agent</a:t>
            </a:r>
          </a:p>
        </p:txBody>
      </p:sp>
      <p:sp>
        <p:nvSpPr>
          <p:cNvPr id="23557"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59"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23560" name="Group 10"/>
          <p:cNvGrpSpPr>
            <a:grpSpLocks/>
          </p:cNvGrpSpPr>
          <p:nvPr/>
        </p:nvGrpSpPr>
        <p:grpSpPr bwMode="auto">
          <a:xfrm>
            <a:off x="3077764" y="3748869"/>
            <a:ext cx="476250" cy="32385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23561" name="Group 13"/>
          <p:cNvGrpSpPr>
            <a:grpSpLocks/>
          </p:cNvGrpSpPr>
          <p:nvPr/>
        </p:nvGrpSpPr>
        <p:grpSpPr bwMode="auto">
          <a:xfrm>
            <a:off x="2749152" y="3400425"/>
            <a:ext cx="1104900" cy="1059657"/>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23562"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23563"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23566"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Percepts</a:t>
            </a:r>
          </a:p>
        </p:txBody>
      </p:sp>
      <p:sp>
        <p:nvSpPr>
          <p:cNvPr id="23567"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200" dirty="0">
                <a:latin typeface="Calibri" pitchFamily="34" charset="0"/>
                <a:cs typeface="Arial" charset="0"/>
              </a:rPr>
              <a:t>Actions</a:t>
            </a:r>
          </a:p>
        </p:txBody>
      </p:sp>
      <p:sp>
        <p:nvSpPr>
          <p:cNvPr id="20" name="Text Box 4"/>
          <p:cNvSpPr txBox="1">
            <a:spLocks noChangeArrowheads="1"/>
          </p:cNvSpPr>
          <p:nvPr/>
        </p:nvSpPr>
        <p:spPr bwMode="auto">
          <a:xfrm>
            <a:off x="0" y="4857750"/>
            <a:ext cx="6477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smtClean="0"/>
              <a:t>Pac-Man is a registered trademark of Namco-Bandai Games, used here for educational purposes</a:t>
            </a:r>
            <a:endParaRPr lang="en-US" sz="1000" dirty="0"/>
          </a:p>
        </p:txBody>
      </p:sp>
      <p:sp>
        <p:nvSpPr>
          <p:cNvPr id="21" name="TextBox 20"/>
          <p:cNvSpPr txBox="1"/>
          <p:nvPr/>
        </p:nvSpPr>
        <p:spPr>
          <a:xfrm>
            <a:off x="6594241" y="4854773"/>
            <a:ext cx="2549759" cy="307777"/>
          </a:xfrm>
          <a:prstGeom prst="rect">
            <a:avLst/>
          </a:prstGeom>
          <a:noFill/>
        </p:spPr>
        <p:txBody>
          <a:bodyPr wrap="none" rtlCol="0">
            <a:spAutoFit/>
          </a:bodyPr>
          <a:lstStyle/>
          <a:p>
            <a:r>
              <a:rPr lang="en-US" sz="1400" dirty="0" smtClean="0">
                <a:solidFill>
                  <a:srgbClr val="FF0000"/>
                </a:solidFill>
                <a:latin typeface="Calibri"/>
                <a:cs typeface="Calibri"/>
              </a:rPr>
              <a:t>Demo1: pacman-l1.mp4 or L1D2</a:t>
            </a:r>
          </a:p>
        </p:txBody>
      </p:sp>
    </p:spTree>
    <p:extLst>
      <p:ext uri="{BB962C8B-B14F-4D97-AF65-F5344CB8AC3E}">
        <p14:creationId xmlns:p14="http://schemas.microsoft.com/office/powerpoint/2010/main" xmlns="" val="273894562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solidFill>
                  <a:schemeClr val="tx1"/>
                </a:solidFill>
              </a:rPr>
              <a:t>Sci-Fi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0"/>
            <a:ext cx="2411016" cy="3543300"/>
          </a:xfrm>
          <a:prstGeom prst="rect">
            <a:avLst/>
          </a:prstGeom>
          <a:noFill/>
          <a:ln w="9525">
            <a:noFill/>
            <a:miter lim="800000"/>
            <a:headEnd/>
            <a:tailEnd/>
          </a:ln>
        </p:spPr>
      </p:pic>
      <p:pic>
        <p:nvPicPr>
          <p:cNvPr id="562182" name="Picture 6" descr="t3-94"/>
          <p:cNvPicPr>
            <a:picLocks noChangeAspect="1" noChangeArrowheads="1"/>
          </p:cNvPicPr>
          <p:nvPr/>
        </p:nvPicPr>
        <p:blipFill>
          <a:blip r:embed="rId4" cstate="print"/>
          <a:srcRect/>
          <a:stretch>
            <a:fillRect/>
          </a:stretch>
        </p:blipFill>
        <p:spPr bwMode="auto">
          <a:xfrm>
            <a:off x="3200400" y="1371600"/>
            <a:ext cx="2686050" cy="1522810"/>
          </a:xfrm>
          <a:prstGeom prst="rect">
            <a:avLst/>
          </a:prstGeom>
          <a:noFill/>
          <a:ln w="9525">
            <a:noFill/>
            <a:miter lim="800000"/>
            <a:headEnd/>
            <a:tailEnd/>
          </a:ln>
        </p:spPr>
      </p:pic>
      <p:pic>
        <p:nvPicPr>
          <p:cNvPr id="562184" name="Picture 8" descr="matrix-smith-dvd2"/>
          <p:cNvPicPr>
            <a:picLocks noChangeAspect="1" noChangeArrowheads="1"/>
          </p:cNvPicPr>
          <p:nvPr/>
        </p:nvPicPr>
        <p:blipFill>
          <a:blip r:embed="rId5" cstate="print"/>
          <a:srcRect t="9573" b="10638"/>
          <a:stretch>
            <a:fillRect/>
          </a:stretch>
        </p:blipFill>
        <p:spPr bwMode="auto">
          <a:xfrm>
            <a:off x="3200400" y="3143250"/>
            <a:ext cx="2686050" cy="1428750"/>
          </a:xfrm>
          <a:prstGeom prst="rect">
            <a:avLst/>
          </a:prstGeom>
          <a:noFill/>
          <a:ln w="9525">
            <a:noFill/>
            <a:miter lim="800000"/>
            <a:headEnd/>
            <a:tailEnd/>
          </a:ln>
        </p:spPr>
      </p:pic>
      <p:pic>
        <p:nvPicPr>
          <p:cNvPr id="7170" name="Picture 2" descr="http://www.covershut.com/covers/Battlestar-Galactica-The-Plan-2009-Front-Cover-17774.jpg"/>
          <p:cNvPicPr>
            <a:picLocks noChangeAspect="1" noChangeArrowheads="1"/>
          </p:cNvPicPr>
          <p:nvPr/>
        </p:nvPicPr>
        <p:blipFill>
          <a:blip r:embed="rId6" cstate="print"/>
          <a:srcRect l="56757" t="38000" r="1351" b="20000"/>
          <a:stretch>
            <a:fillRect/>
          </a:stretch>
        </p:blipFill>
        <p:spPr bwMode="auto">
          <a:xfrm>
            <a:off x="6267450" y="1352550"/>
            <a:ext cx="2362200" cy="1600200"/>
          </a:xfrm>
          <a:prstGeom prst="rect">
            <a:avLst/>
          </a:prstGeom>
          <a:noFill/>
        </p:spPr>
      </p:pic>
      <p:pic>
        <p:nvPicPr>
          <p:cNvPr id="7172" name="Picture 4" descr="http://images3.wikia.nocookie.net/__cb58379/half-life/en/images/d/d5/Glados_new_lair.jpg"/>
          <p:cNvPicPr>
            <a:picLocks noChangeAspect="1" noChangeArrowheads="1"/>
          </p:cNvPicPr>
          <p:nvPr/>
        </p:nvPicPr>
        <p:blipFill>
          <a:blip r:embed="rId7" cstate="print">
            <a:lum bright="20000" contrast="30000"/>
          </a:blip>
          <a:srcRect/>
          <a:stretch>
            <a:fillRect/>
          </a:stretch>
        </p:blipFill>
        <p:spPr bwMode="auto">
          <a:xfrm>
            <a:off x="6343650" y="3105150"/>
            <a:ext cx="2133600" cy="1600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t>What is AI?</a:t>
            </a:r>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like people</a:t>
            </a:r>
            <a:endParaRPr lang="en-US" sz="2000" dirty="0">
              <a:solidFill>
                <a:schemeClr val="accent2"/>
              </a:solidFill>
              <a:latin typeface="Calibri" pitchFamily="34" charset="0"/>
            </a:endParaRP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like people</a:t>
            </a:r>
            <a:endParaRPr lang="en-US" sz="2000" dirty="0">
              <a:solidFill>
                <a:schemeClr val="accent2"/>
              </a:solidFill>
              <a:latin typeface="Calibri" pitchFamily="34" charset="0"/>
            </a:endParaRP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Think rationally</a:t>
            </a:r>
            <a:endParaRPr lang="en-US" sz="2000" dirty="0">
              <a:solidFill>
                <a:schemeClr val="accent2"/>
              </a:solidFill>
              <a:latin typeface="Calibri" pitchFamily="34" charset="0"/>
            </a:endParaRP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smtClean="0">
                <a:solidFill>
                  <a:schemeClr val="accent2"/>
                </a:solidFill>
                <a:latin typeface="Calibri" pitchFamily="34" charset="0"/>
              </a:rPr>
              <a:t>Act rationally</a:t>
            </a:r>
            <a:endParaRPr lang="en-US" sz="2000" dirty="0">
              <a:solidFill>
                <a:schemeClr val="accent2"/>
              </a:solidFill>
              <a:latin typeface="Calibri" pitchFamily="34" charset="0"/>
            </a:endParaRP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smtClean="0"/>
              <a:t>Rational Decisions</a:t>
            </a:r>
          </a:p>
        </p:txBody>
      </p:sp>
      <p:sp>
        <p:nvSpPr>
          <p:cNvPr id="12292" name="Rectangle 5"/>
          <p:cNvSpPr>
            <a:spLocks/>
          </p:cNvSpPr>
          <p:nvPr/>
        </p:nvSpPr>
        <p:spPr bwMode="auto">
          <a:xfrm>
            <a:off x="1524000" y="1123950"/>
            <a:ext cx="6858000" cy="1933575"/>
          </a:xfrm>
          <a:prstGeom prst="rect">
            <a:avLst/>
          </a:prstGeom>
          <a:noFill/>
          <a:ln w="12700">
            <a:noFill/>
            <a:miter lim="800000"/>
            <a:headEnd/>
            <a:tailEnd/>
          </a:ln>
        </p:spPr>
        <p:txBody>
          <a:bodyPr lIns="0" tIns="0" rIns="30479" bIns="0"/>
          <a:lstStyle/>
          <a:p>
            <a:pPr marL="29765">
              <a:spcBef>
                <a:spcPts val="750"/>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a:t>
            </a:r>
            <a:r>
              <a:rPr lang="en-US" dirty="0" smtClean="0">
                <a:latin typeface="Calibri" pitchFamily="34" charset="0"/>
                <a:cs typeface="Arial" charset="0"/>
              </a:rPr>
              <a:t>very specific, technical way</a:t>
            </a:r>
            <a:r>
              <a:rPr lang="en-US" dirty="0">
                <a:latin typeface="Calibri" pitchFamily="34" charset="0"/>
                <a:cs typeface="Arial" charset="0"/>
              </a:rPr>
              <a:t>:</a:t>
            </a:r>
          </a:p>
          <a:p>
            <a:pPr marL="372657" lvl="1">
              <a:spcBef>
                <a:spcPts val="750"/>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57" lvl="1">
              <a:spcBef>
                <a:spcPts val="750"/>
              </a:spcBef>
              <a:buSzPct val="125000"/>
              <a:buFont typeface="Wingdings" pitchFamily="2" charset="2"/>
              <a:buChar char="§"/>
            </a:pPr>
            <a:r>
              <a:rPr lang="en-US" dirty="0">
                <a:latin typeface="Calibri" pitchFamily="34" charset="0"/>
                <a:cs typeface="Arial" charset="0"/>
              </a:rPr>
              <a:t> </a:t>
            </a:r>
            <a:r>
              <a:rPr lang="en-US" dirty="0" smtClean="0">
                <a:latin typeface="Calibri" pitchFamily="34" charset="0"/>
                <a:cs typeface="Arial" charset="0"/>
              </a:rPr>
              <a:t>Rationality</a:t>
            </a:r>
            <a:r>
              <a:rPr lang="en-US" b="1" dirty="0" smtClean="0">
                <a:latin typeface="Calibri" pitchFamily="34" charset="0"/>
                <a:cs typeface="Arial" charset="0"/>
              </a:rPr>
              <a:t> </a:t>
            </a:r>
            <a:r>
              <a:rPr lang="en-US" dirty="0">
                <a:latin typeface="Calibri" pitchFamily="34" charset="0"/>
                <a:cs typeface="Arial" charset="0"/>
              </a:rPr>
              <a:t>only concerns what decisions are made </a:t>
            </a:r>
          </a:p>
          <a:p>
            <a:pPr marL="372657" lvl="1">
              <a:spcBef>
                <a:spcPts val="750"/>
              </a:spcBef>
              <a:buSzPct val="125000"/>
            </a:pPr>
            <a:r>
              <a:rPr lang="en-US" dirty="0">
                <a:latin typeface="Calibri" pitchFamily="34" charset="0"/>
                <a:cs typeface="Arial" charset="0"/>
              </a:rPr>
              <a:t>   (not the thought process behind them)</a:t>
            </a:r>
          </a:p>
          <a:p>
            <a:pPr marL="372657" lvl="1">
              <a:spcBef>
                <a:spcPts val="750"/>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57" lvl="1">
              <a:spcBef>
                <a:spcPts val="750"/>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0"/>
            <a:ext cx="9144000" cy="714375"/>
          </a:xfrm>
          <a:prstGeom prst="rect">
            <a:avLst/>
          </a:prstGeom>
          <a:noFill/>
          <a:ln w="12700">
            <a:noFill/>
            <a:miter lim="800000"/>
            <a:headEnd/>
            <a:tailEnd/>
          </a:ln>
        </p:spPr>
        <p:txBody>
          <a:bodyPr lIns="0" tIns="0" rIns="30479" bIns="0"/>
          <a:lstStyle/>
          <a:p>
            <a:pPr marL="29765" algn="ctr">
              <a:spcBef>
                <a:spcPts val="750"/>
              </a:spcBef>
            </a:pPr>
            <a:r>
              <a:rPr lang="en-US" sz="2000" dirty="0">
                <a:latin typeface="Calibri" pitchFamily="34" charset="0"/>
                <a:cs typeface="Arial" charset="0"/>
              </a:rPr>
              <a:t>A better title for this course would be:</a:t>
            </a:r>
          </a:p>
          <a:p>
            <a:pPr marL="29765" algn="ctr">
              <a:spcBef>
                <a:spcPts val="750"/>
              </a:spcBef>
            </a:pPr>
            <a:r>
              <a:rPr lang="en-US" sz="2800" b="1" dirty="0">
                <a:solidFill>
                  <a:srgbClr val="1212D2"/>
                </a:solidFill>
                <a:latin typeface="Calibri" pitchFamily="34" charset="0"/>
                <a:cs typeface="Arial" charset="0"/>
              </a:rPr>
              <a:t>Computational Rationality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Calibri" pitchFamily="34" charset="0"/>
              </a:rPr>
              <a:t>Maximize </a:t>
            </a:r>
            <a:r>
              <a:rPr lang="en-US" sz="6600" dirty="0" smtClean="0">
                <a:latin typeface="Calibri" pitchFamily="34" charset="0"/>
              </a:rPr>
              <a:t>Your</a:t>
            </a:r>
          </a:p>
          <a:p>
            <a:pPr algn="ctr"/>
            <a:r>
              <a:rPr lang="en-US" sz="6600" dirty="0" smtClean="0">
                <a:latin typeface="Calibri" pitchFamily="34" charset="0"/>
              </a:rPr>
              <a:t>Expected </a:t>
            </a:r>
            <a:r>
              <a:rPr lang="en-US" sz="6600" dirty="0">
                <a:latin typeface="Calibri" pitchFamily="34" charset="0"/>
              </a:rPr>
              <a:t>Utility</a:t>
            </a:r>
          </a:p>
        </p:txBody>
      </p:sp>
      <p:pic>
        <p:nvPicPr>
          <p:cNvPr id="4" name="Picture 1"/>
          <p:cNvPicPr>
            <a:picLocks noChangeAspect="1" noChangeArrowheads="1"/>
          </p:cNvPicPr>
          <p:nvPr/>
        </p:nvPicPr>
        <p:blipFill>
          <a:blip r:embed="rId2"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2" cstate="print"/>
          <a:srcRect/>
          <a:stretch>
            <a:fillRect/>
          </a:stretch>
        </p:blipFill>
        <p:spPr bwMode="auto">
          <a:xfrm>
            <a:off x="4648200" y="1200150"/>
            <a:ext cx="4114800" cy="2937967"/>
          </a:xfrm>
          <a:prstGeom prst="rect">
            <a:avLst/>
          </a:prstGeom>
          <a:noFill/>
        </p:spPr>
      </p:pic>
      <p:pic>
        <p:nvPicPr>
          <p:cNvPr id="6" name="Picture 3"/>
          <p:cNvPicPr preferRelativeResize="0">
            <a:picLocks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flipH="1">
            <a:off x="4038979" y="971549"/>
            <a:ext cx="5028440" cy="3774374"/>
          </a:xfrm>
          <a:prstGeom prst="rect">
            <a:avLst/>
          </a:prstGeom>
          <a:noFill/>
        </p:spPr>
      </p:pic>
      <p:sp>
        <p:nvSpPr>
          <p:cNvPr id="14340" name="Rectangle 5"/>
          <p:cNvSpPr>
            <a:spLocks noGrp="1" noChangeArrowheads="1"/>
          </p:cNvSpPr>
          <p:nvPr>
            <p:ph type="title"/>
          </p:nvPr>
        </p:nvSpPr>
        <p:spPr/>
        <p:txBody>
          <a:bodyPr rIns="99058"/>
          <a:lstStyle/>
          <a:p>
            <a:r>
              <a:rPr lang="en-US" dirty="0" smtClean="0"/>
              <a:t>What About the Brain?</a:t>
            </a:r>
          </a:p>
        </p:txBody>
      </p:sp>
      <p:sp>
        <p:nvSpPr>
          <p:cNvPr id="5" name="Content Placeholder 2"/>
          <p:cNvSpPr txBox="1">
            <a:spLocks/>
          </p:cNvSpPr>
          <p:nvPr/>
        </p:nvSpPr>
        <p:spPr bwMode="auto">
          <a:xfrm>
            <a:off x="304800" y="1047750"/>
            <a:ext cx="42672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(human minds) are very good at making rational decisions, but not perfect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aren’t as modular as software, so hard to reverse engineer!</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“Brains are to intelligence as wings are to flight”</a:t>
            </a:r>
          </a:p>
          <a:p>
            <a:pPr marL="257168" lvl="0" indent="-257168" eaLnBrk="0" hangingPunct="0">
              <a:spcBef>
                <a:spcPct val="20000"/>
              </a:spcBef>
              <a:buClr>
                <a:schemeClr val="accent2"/>
              </a:buClr>
              <a:buFont typeface="Wingdings" pitchFamily="2" charset="2"/>
              <a:buChar char="§"/>
            </a:pPr>
            <a:r>
              <a:rPr lang="en-US" sz="2000" kern="0" dirty="0" smtClean="0">
                <a:solidFill>
                  <a:schemeClr val="accent2"/>
                </a:solidFill>
                <a:latin typeface="Calibri" pitchFamily="34" charset="0"/>
              </a:rPr>
              <a:t>Lessons learned from the brain: memory and simulation are key to decision making</a:t>
            </a:r>
          </a:p>
        </p:txBody>
      </p:sp>
    </p:spTree>
    <p:extLst>
      <p:ext uri="{BB962C8B-B14F-4D97-AF65-F5344CB8AC3E}">
        <p14:creationId xmlns:p14="http://schemas.microsoft.com/office/powerpoint/2010/main" xmlns="" val="1582618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smtClean="0">
                <a:solidFill>
                  <a:schemeClr val="tx1"/>
                </a:solidFill>
              </a:rPr>
              <a:t>A (Short) History of AI</a:t>
            </a:r>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3276600" y="1123950"/>
            <a:ext cx="2630807" cy="3657598"/>
          </a:xfrm>
          <a:prstGeom prst="rect">
            <a:avLst/>
          </a:prstGeom>
          <a:noFill/>
        </p:spPr>
      </p:pic>
      <p:sp>
        <p:nvSpPr>
          <p:cNvPr id="2" name="TextBox 1"/>
          <p:cNvSpPr txBox="1"/>
          <p:nvPr/>
        </p:nvSpPr>
        <p:spPr>
          <a:xfrm>
            <a:off x="6628167" y="4835723"/>
            <a:ext cx="2515833" cy="307777"/>
          </a:xfrm>
          <a:prstGeom prst="rect">
            <a:avLst/>
          </a:prstGeom>
          <a:noFill/>
        </p:spPr>
        <p:txBody>
          <a:bodyPr wrap="none" rtlCol="0">
            <a:spAutoFit/>
          </a:bodyPr>
          <a:lstStyle/>
          <a:p>
            <a:r>
              <a:rPr lang="en-US" sz="1400" dirty="0" smtClean="0">
                <a:solidFill>
                  <a:srgbClr val="FF0000"/>
                </a:solidFill>
                <a:latin typeface="Calibri"/>
                <a:cs typeface="Calibri"/>
              </a:rPr>
              <a:t>Demo: HISTORY – MT1950.wmv</a:t>
            </a:r>
            <a:endParaRPr lang="en-US" sz="1400" dirty="0">
              <a:solidFill>
                <a:srgbClr val="FF0000"/>
              </a:solidFill>
              <a:latin typeface="Calibri"/>
              <a:cs typeface="Calibri"/>
            </a:endParaRPr>
          </a:p>
        </p:txBody>
      </p:sp>
    </p:spTree>
    <p:extLst>
      <p:ext uri="{BB962C8B-B14F-4D97-AF65-F5344CB8AC3E}">
        <p14:creationId xmlns:p14="http://schemas.microsoft.com/office/powerpoint/2010/main" xmlns="" val="1011428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23471</TotalTime>
  <Words>1301</Words>
  <Application>Microsoft Macintosh PowerPoint</Application>
  <PresentationFormat>On-screen Show (16:9)</PresentationFormat>
  <Paragraphs>274</Paragraphs>
  <Slides>30</Slides>
  <Notes>13</Notes>
  <HiddenSlides>9</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dan-berkeley-nlp-v1</vt:lpstr>
      <vt:lpstr>Textbook</vt:lpstr>
      <vt:lpstr>Assignments</vt:lpstr>
      <vt:lpstr>Today</vt:lpstr>
      <vt:lpstr>Sci-Fi AI?</vt:lpstr>
      <vt:lpstr>What is AI?</vt:lpstr>
      <vt:lpstr>Rational Decisions</vt:lpstr>
      <vt:lpstr>Slide 7</vt:lpstr>
      <vt:lpstr>What About the Brain?</vt:lpstr>
      <vt:lpstr>A (Short) History of AI</vt:lpstr>
      <vt:lpstr>Slide 10</vt:lpstr>
      <vt:lpstr>A (Short) History of AI</vt:lpstr>
      <vt:lpstr>What Can AI Do?</vt:lpstr>
      <vt:lpstr>Unintentionally Funny Stories</vt:lpstr>
      <vt:lpstr>Natural Language</vt:lpstr>
      <vt:lpstr>Slide 15</vt:lpstr>
      <vt:lpstr>Natural Language</vt:lpstr>
      <vt:lpstr>Vision (Perception)</vt:lpstr>
      <vt:lpstr>Slide 18</vt:lpstr>
      <vt:lpstr>Slide 19</vt:lpstr>
      <vt:lpstr>Robotics</vt:lpstr>
      <vt:lpstr>Slide 21</vt:lpstr>
      <vt:lpstr>Slide 22</vt:lpstr>
      <vt:lpstr>Slide 23</vt:lpstr>
      <vt:lpstr>Slide 24</vt:lpstr>
      <vt:lpstr>Slide 25</vt:lpstr>
      <vt:lpstr>Logic</vt:lpstr>
      <vt:lpstr>Game Playing</vt:lpstr>
      <vt:lpstr>Decision Making</vt:lpstr>
      <vt:lpstr>Designing Rational Agents</vt:lpstr>
      <vt:lpstr>Pac-Man as an Agent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Windows User</cp:lastModifiedBy>
  <cp:revision>1482</cp:revision>
  <cp:lastPrinted>2014-01-21T07:51:01Z</cp:lastPrinted>
  <dcterms:created xsi:type="dcterms:W3CDTF">2004-08-27T04:16:05Z</dcterms:created>
  <dcterms:modified xsi:type="dcterms:W3CDTF">2020-09-22T04:39:31Z</dcterms:modified>
</cp:coreProperties>
</file>